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6"/>
  </p:notesMasterIdLst>
  <p:sldIdLst>
    <p:sldId id="256" r:id="rId2"/>
    <p:sldId id="287" r:id="rId3"/>
    <p:sldId id="258" r:id="rId4"/>
    <p:sldId id="259" r:id="rId5"/>
    <p:sldId id="261" r:id="rId6"/>
    <p:sldId id="285" r:id="rId7"/>
    <p:sldId id="267" r:id="rId8"/>
    <p:sldId id="268" r:id="rId9"/>
    <p:sldId id="284" r:id="rId10"/>
    <p:sldId id="286" r:id="rId11"/>
    <p:sldId id="269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8" r:id="rId22"/>
    <p:sldId id="280" r:id="rId23"/>
    <p:sldId id="282" r:id="rId24"/>
    <p:sldId id="283" r:id="rId25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тыс. руб.</a:t>
            </a:r>
          </a:p>
        </c:rich>
      </c:tx>
      <c:layout>
        <c:manualLayout>
          <c:xMode val="edge"/>
          <c:yMode val="edge"/>
          <c:x val="0.83187850743008029"/>
          <c:y val="2.7189051559765171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налоговые доходы - 71,3%</c:v>
                </c:pt>
                <c:pt idx="1">
                  <c:v>неналоговые доходы - 63,2%</c:v>
                </c:pt>
                <c:pt idx="2">
                  <c:v>в т.ч.: безвозмездные поступления - 58,4%</c:v>
                </c:pt>
                <c:pt idx="3">
                  <c:v>Доходы - всего - 60,0%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27421</c:v>
                </c:pt>
                <c:pt idx="1">
                  <c:v>9014</c:v>
                </c:pt>
                <c:pt idx="2">
                  <c:v>206597</c:v>
                </c:pt>
                <c:pt idx="3">
                  <c:v>243032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E3-4B5E-A74D-EF45E71978B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налоговые доходы - 71,3%</c:v>
                </c:pt>
                <c:pt idx="1">
                  <c:v>неналоговые доходы - 63,2%</c:v>
                </c:pt>
                <c:pt idx="2">
                  <c:v>в т.ч.: безвозмездные поступления - 58,4%</c:v>
                </c:pt>
                <c:pt idx="3">
                  <c:v>Доходы - всего - 60,0%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19543</c:v>
                </c:pt>
                <c:pt idx="1">
                  <c:v>5700</c:v>
                </c:pt>
                <c:pt idx="2">
                  <c:v>120695</c:v>
                </c:pt>
                <c:pt idx="3">
                  <c:v>145938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E3-4B5E-A74D-EF45E71978B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35287296"/>
        <c:axId val="235288832"/>
      </c:barChart>
      <c:catAx>
        <c:axId val="23528729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235288832"/>
        <c:crosses val="autoZero"/>
        <c:auto val="1"/>
        <c:lblAlgn val="ctr"/>
        <c:lblOffset val="100"/>
        <c:noMultiLvlLbl val="0"/>
      </c:catAx>
      <c:valAx>
        <c:axId val="2352888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528729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686098654708519E-3"/>
          <c:y val="0.13884057971014493"/>
          <c:w val="0.64014123795063738"/>
          <c:h val="0.740386473429951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0337699939973871"/>
                  <c:y val="9.575620982159838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43-45EA-8187-E5F9A7891975}"/>
                </c:ext>
              </c:extLst>
            </c:dLbl>
            <c:dLbl>
              <c:idx val="1"/>
              <c:layout>
                <c:manualLayout>
                  <c:x val="-7.1076821675317495E-3"/>
                  <c:y val="-6.7633230628780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43-45EA-8187-E5F9A7891975}"/>
                </c:ext>
              </c:extLst>
            </c:dLbl>
            <c:dLbl>
              <c:idx val="2"/>
              <c:layout>
                <c:manualLayout>
                  <c:x val="-2.3138307263161611E-3"/>
                  <c:y val="3.50821636425881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843-45EA-8187-E5F9A7891975}"/>
                </c:ext>
              </c:extLst>
            </c:dLbl>
            <c:dLbl>
              <c:idx val="3"/>
              <c:layout>
                <c:manualLayout>
                  <c:x val="-7.3705259936678313E-2"/>
                  <c:y val="-0.1494452052189128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843-45EA-8187-E5F9A7891975}"/>
                </c:ext>
              </c:extLst>
            </c:dLbl>
            <c:dLbl>
              <c:idx val="4"/>
              <c:layout>
                <c:manualLayout>
                  <c:x val="-6.0614620481856805E-5"/>
                  <c:y val="2.04813800448856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843-45EA-8187-E5F9A7891975}"/>
                </c:ext>
              </c:extLst>
            </c:dLbl>
            <c:dLbl>
              <c:idx val="5"/>
              <c:layout>
                <c:manualLayout>
                  <c:x val="8.92203665124819E-2"/>
                  <c:y val="-0.16934687511887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843-45EA-8187-E5F9A7891975}"/>
                </c:ext>
              </c:extLst>
            </c:dLbl>
            <c:dLbl>
              <c:idx val="6"/>
              <c:layout>
                <c:manualLayout>
                  <c:x val="0.10164424514200299"/>
                  <c:y val="-4.3265244018410743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843-45EA-8187-E5F9A7891975}"/>
                </c:ext>
              </c:extLst>
            </c:dLbl>
            <c:dLbl>
              <c:idx val="7"/>
              <c:layout>
                <c:manualLayout>
                  <c:x val="-1.1171568800536697E-2"/>
                  <c:y val="-1.31081440906843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843-45EA-8187-E5F9A7891975}"/>
                </c:ext>
              </c:extLst>
            </c:dLbl>
            <c:dLbl>
              <c:idx val="8"/>
              <c:layout>
                <c:manualLayout>
                  <c:x val="6.6974447700763856E-2"/>
                  <c:y val="8.480885541481228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843-45EA-8187-E5F9A7891975}"/>
                </c:ext>
              </c:extLst>
            </c:dLbl>
            <c:dLbl>
              <c:idx val="9"/>
              <c:layout>
                <c:manualLayout>
                  <c:x val="-1.7188658592563823E-2"/>
                  <c:y val="-6.46424359998478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843-45EA-8187-E5F9A7891975}"/>
                </c:ext>
              </c:extLst>
            </c:dLbl>
            <c:dLbl>
              <c:idx val="10"/>
              <c:layout>
                <c:manualLayout>
                  <c:x val="6.8872803455621856E-2"/>
                  <c:y val="-7.44889497508463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843-45EA-8187-E5F9A7891975}"/>
                </c:ext>
              </c:extLst>
            </c:dLbl>
            <c:dLbl>
              <c:idx val="11"/>
              <c:layout>
                <c:manualLayout>
                  <c:x val="0.12681390723020608"/>
                  <c:y val="-4.25816881585453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843-45EA-8187-E5F9A7891975}"/>
                </c:ext>
              </c:extLst>
            </c:dLbl>
            <c:dLbl>
              <c:idx val="12"/>
              <c:layout>
                <c:manualLayout>
                  <c:x val="5.0683827077669157E-2"/>
                  <c:y val="9.538704401080297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843-45EA-8187-E5F9A7891975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Лист1!$A$2:$A$14</c:f>
              <c:strCache>
                <c:ptCount val="13"/>
                <c:pt idx="0">
                  <c:v>Общегосударственные вопросы - 27,8%</c:v>
                </c:pt>
                <c:pt idx="1">
                  <c:v>Национальная безопасность - 1,1%</c:v>
                </c:pt>
                <c:pt idx="2">
                  <c:v>Национальная экономика - 3,1%</c:v>
                </c:pt>
                <c:pt idx="3">
                  <c:v>Жилищно-коммунальное хозяйство - 14,7%</c:v>
                </c:pt>
                <c:pt idx="4">
                  <c:v>Охрана окружающей среды - 0%</c:v>
                </c:pt>
                <c:pt idx="5">
                  <c:v>Образование - 22,5%</c:v>
                </c:pt>
                <c:pt idx="6">
                  <c:v>Культура - 13,5%</c:v>
                </c:pt>
                <c:pt idx="7">
                  <c:v>Здравоохранение - 0,1%</c:v>
                </c:pt>
                <c:pt idx="8">
                  <c:v>Социальная политика - 11,8%</c:v>
                </c:pt>
                <c:pt idx="9">
                  <c:v>Физическая культура и спорт - 0,2%</c:v>
                </c:pt>
                <c:pt idx="10">
                  <c:v>Средства массовой информации - 0,8%</c:v>
                </c:pt>
                <c:pt idx="11">
                  <c:v>Обслуживание муниципального долга - 0,2%</c:v>
                </c:pt>
                <c:pt idx="12">
                  <c:v>Межбюджетные трансферты - 4,2%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 formatCode="#,##0">
                  <c:v>38824</c:v>
                </c:pt>
                <c:pt idx="1">
                  <c:v>1501</c:v>
                </c:pt>
                <c:pt idx="2" formatCode="#,##0">
                  <c:v>4396</c:v>
                </c:pt>
                <c:pt idx="3" formatCode="#,##0">
                  <c:v>20439</c:v>
                </c:pt>
                <c:pt idx="4" formatCode="#,##0">
                  <c:v>0</c:v>
                </c:pt>
                <c:pt idx="5" formatCode="#,##0">
                  <c:v>31520</c:v>
                </c:pt>
                <c:pt idx="6" formatCode="#,##0">
                  <c:v>18882</c:v>
                </c:pt>
                <c:pt idx="7">
                  <c:v>40</c:v>
                </c:pt>
                <c:pt idx="8">
                  <c:v>16566</c:v>
                </c:pt>
                <c:pt idx="9">
                  <c:v>344</c:v>
                </c:pt>
                <c:pt idx="10">
                  <c:v>1100</c:v>
                </c:pt>
                <c:pt idx="11">
                  <c:v>326</c:v>
                </c:pt>
                <c:pt idx="12">
                  <c:v>5868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1843-45EA-8187-E5F9A78919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073396655014537"/>
          <c:y val="0.10732169348396668"/>
          <c:w val="0.33282358202982476"/>
          <c:h val="0.86139526037506187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0985507246376812"/>
          <c:w val="0.64014123795063738"/>
          <c:h val="0.740386473429951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3626178454150631"/>
                  <c:y val="-0.1651133553957929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4C8-48F3-B4A8-2E12082E46DF}"/>
                </c:ext>
              </c:extLst>
            </c:dLbl>
            <c:dLbl>
              <c:idx val="1"/>
              <c:layout>
                <c:manualLayout>
                  <c:x val="-8.6025681767357559E-3"/>
                  <c:y val="4.34778804823310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4C8-48F3-B4A8-2E12082E46DF}"/>
                </c:ext>
              </c:extLst>
            </c:dLbl>
            <c:dLbl>
              <c:idx val="2"/>
              <c:layout>
                <c:manualLayout>
                  <c:x val="-5.3033673481397781E-3"/>
                  <c:y val="-3.2550876792574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4C8-48F3-B4A8-2E12082E46DF}"/>
                </c:ext>
              </c:extLst>
            </c:dLbl>
            <c:dLbl>
              <c:idx val="3"/>
              <c:layout>
                <c:manualLayout>
                  <c:x val="-9.3137365676824027E-2"/>
                  <c:y val="-8.181235497736695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4C8-48F3-B4A8-2E12082E46DF}"/>
                </c:ext>
              </c:extLst>
            </c:dLbl>
            <c:dLbl>
              <c:idx val="4"/>
              <c:layout>
                <c:manualLayout>
                  <c:x val="7.0193495992373178E-2"/>
                  <c:y val="8.184297614972041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4C8-48F3-B4A8-2E12082E46DF}"/>
                </c:ext>
              </c:extLst>
            </c:dLbl>
            <c:dLbl>
              <c:idx val="5"/>
              <c:layout>
                <c:manualLayout>
                  <c:x val="0.10117851299977636"/>
                  <c:y val="-3.40811746357792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4C8-48F3-B4A8-2E12082E46DF}"/>
                </c:ext>
              </c:extLst>
            </c:dLbl>
            <c:dLbl>
              <c:idx val="6"/>
              <c:layout>
                <c:manualLayout>
                  <c:x val="-3.0430069559690694E-2"/>
                  <c:y val="-2.84811137738217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4C8-48F3-B4A8-2E12082E46DF}"/>
                </c:ext>
              </c:extLst>
            </c:dLbl>
            <c:dLbl>
              <c:idx val="7"/>
              <c:layout>
                <c:manualLayout>
                  <c:x val="9.7946517896025334E-2"/>
                  <c:y val="9.558750808322873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4C8-48F3-B4A8-2E12082E46DF}"/>
                </c:ext>
              </c:extLst>
            </c:dLbl>
            <c:dLbl>
              <c:idx val="8"/>
              <c:layout>
                <c:manualLayout>
                  <c:x val="-6.1575627037651681E-2"/>
                  <c:y val="2.92532998592567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4C8-48F3-B4A8-2E12082E46DF}"/>
                </c:ext>
              </c:extLst>
            </c:dLbl>
            <c:dLbl>
              <c:idx val="9"/>
              <c:layout>
                <c:manualLayout>
                  <c:x val="-1.7188658592563823E-2"/>
                  <c:y val="-6.46424359998478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4C8-48F3-B4A8-2E12082E46DF}"/>
                </c:ext>
              </c:extLst>
            </c:dLbl>
            <c:dLbl>
              <c:idx val="10"/>
              <c:layout>
                <c:manualLayout>
                  <c:x val="6.8872803455621856E-2"/>
                  <c:y val="-7.44889497508463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4C8-48F3-B4A8-2E12082E46DF}"/>
                </c:ext>
              </c:extLst>
            </c:dLbl>
            <c:dLbl>
              <c:idx val="11"/>
              <c:layout>
                <c:manualLayout>
                  <c:x val="0.12681390723020608"/>
                  <c:y val="-4.25816881585453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4C8-48F3-B4A8-2E12082E46DF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Функционирование местных администрации</c:v>
                </c:pt>
                <c:pt idx="1">
                  <c:v>Функционирование представительных органов</c:v>
                </c:pt>
                <c:pt idx="2">
                  <c:v>Функционирование контрольно-счетной палаты</c:v>
                </c:pt>
                <c:pt idx="3">
                  <c:v>Обеспечение деятельности финансовых органов</c:v>
                </c:pt>
                <c:pt idx="4">
                  <c:v>Другие общегосударственные вопросы (УКС, КУМИ)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#,##0">
                  <c:v>29915</c:v>
                </c:pt>
                <c:pt idx="1">
                  <c:v>484</c:v>
                </c:pt>
                <c:pt idx="2">
                  <c:v>578</c:v>
                </c:pt>
                <c:pt idx="3" formatCode="#,##0">
                  <c:v>2552</c:v>
                </c:pt>
                <c:pt idx="4" formatCode="#,##0">
                  <c:v>5295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4C8-48F3-B4A8-2E12082E46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073396655014537"/>
          <c:y val="0.10732169348396668"/>
          <c:w val="0.33282358202982476"/>
          <c:h val="0.86139526037506187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0985507246376812"/>
          <c:w val="0.64014123795063738"/>
          <c:h val="0.740386473429951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2430363805421178"/>
                  <c:y val="4.02006542660427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07-4B63-8799-82ACFDCEBE7F}"/>
                </c:ext>
              </c:extLst>
            </c:dLbl>
            <c:dLbl>
              <c:idx val="1"/>
              <c:layout>
                <c:manualLayout>
                  <c:x val="1.3819074185233572E-2"/>
                  <c:y val="3.38160447335387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07-4B63-8799-82ACFDCEBE7F}"/>
                </c:ext>
              </c:extLst>
            </c:dLbl>
            <c:dLbl>
              <c:idx val="2"/>
              <c:layout>
                <c:manualLayout>
                  <c:x val="-1.4271977213610631E-2"/>
                  <c:y val="-0.1195072083380881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07-4B63-8799-82ACFDCEBE7F}"/>
                </c:ext>
              </c:extLst>
            </c:dLbl>
            <c:dLbl>
              <c:idx val="3"/>
              <c:layout>
                <c:manualLayout>
                  <c:x val="8.5069971634711573E-3"/>
                  <c:y val="3.654513294533835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007-4B63-8799-82ACFDCEBE7F}"/>
                </c:ext>
              </c:extLst>
            </c:dLbl>
            <c:dLbl>
              <c:idx val="4"/>
              <c:layout>
                <c:manualLayout>
                  <c:x val="-1.0523992796864504E-2"/>
                  <c:y val="3.2558484537258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007-4B63-8799-82ACFDCEBE7F}"/>
                </c:ext>
              </c:extLst>
            </c:dLbl>
            <c:dLbl>
              <c:idx val="5"/>
              <c:layout>
                <c:manualLayout>
                  <c:x val="0.13452914798206278"/>
                  <c:y val="2.388964966335729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007-4B63-8799-82ACFDCEBE7F}"/>
                </c:ext>
              </c:extLst>
            </c:dLbl>
            <c:dLbl>
              <c:idx val="6"/>
              <c:layout>
                <c:manualLayout>
                  <c:x val="0.12043925002648212"/>
                  <c:y val="6.813724371410100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007-4B63-8799-82ACFDCEBE7F}"/>
                </c:ext>
              </c:extLst>
            </c:dLbl>
            <c:dLbl>
              <c:idx val="7"/>
              <c:layout>
                <c:manualLayout>
                  <c:x val="9.7946517896025334E-2"/>
                  <c:y val="9.558750808322873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007-4B63-8799-82ACFDCEBE7F}"/>
                </c:ext>
              </c:extLst>
            </c:dLbl>
            <c:dLbl>
              <c:idx val="8"/>
              <c:layout>
                <c:manualLayout>
                  <c:x val="-6.1575627037651681E-2"/>
                  <c:y val="2.92532998592567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007-4B63-8799-82ACFDCEBE7F}"/>
                </c:ext>
              </c:extLst>
            </c:dLbl>
            <c:dLbl>
              <c:idx val="9"/>
              <c:layout>
                <c:manualLayout>
                  <c:x val="-1.7188658592563823E-2"/>
                  <c:y val="-6.46424359998478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007-4B63-8799-82ACFDCEBE7F}"/>
                </c:ext>
              </c:extLst>
            </c:dLbl>
            <c:dLbl>
              <c:idx val="10"/>
              <c:layout>
                <c:manualLayout>
                  <c:x val="6.8872803455621856E-2"/>
                  <c:y val="-7.44889497508463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007-4B63-8799-82ACFDCEBE7F}"/>
                </c:ext>
              </c:extLst>
            </c:dLbl>
            <c:dLbl>
              <c:idx val="11"/>
              <c:layout>
                <c:manualLayout>
                  <c:x val="0.12681390723020608"/>
                  <c:y val="-4.25816881585453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007-4B63-8799-82ACFDCEBE7F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Перевозка пассажиров по муниципальным маршрутам</c:v>
                </c:pt>
                <c:pt idx="1">
                  <c:v>Развтите молочного скотоводства</c:v>
                </c:pt>
                <c:pt idx="2">
                  <c:v>Поддержка предпринимательства</c:v>
                </c:pt>
                <c:pt idx="3">
                  <c:v>Мероприятия по отлову безнадзорных животных</c:v>
                </c:pt>
                <c:pt idx="4">
                  <c:v>Оценка, межевание и кадастровые работы</c:v>
                </c:pt>
                <c:pt idx="5">
                  <c:v>Содержание комитета сельского хозяйства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1872</c:v>
                </c:pt>
                <c:pt idx="1">
                  <c:v>90</c:v>
                </c:pt>
                <c:pt idx="2" formatCode="#,##0">
                  <c:v>300</c:v>
                </c:pt>
                <c:pt idx="3" formatCode="#,##0">
                  <c:v>82</c:v>
                </c:pt>
                <c:pt idx="4" formatCode="#,##0">
                  <c:v>179</c:v>
                </c:pt>
                <c:pt idx="5" formatCode="#,##0">
                  <c:v>1873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007-4B63-8799-82ACFDCEBE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8346939255911401"/>
          <c:y val="0.10732169348396668"/>
          <c:w val="0.40008815602085612"/>
          <c:h val="0.86139526037506187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0985507246376812"/>
          <c:w val="0.64014123795063738"/>
          <c:h val="0.740386473429951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8.6458693784353183E-2"/>
                  <c:y val="-1.275267222032028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FFC-4238-B400-77212572CD3B}"/>
                </c:ext>
              </c:extLst>
            </c:dLbl>
            <c:dLbl>
              <c:idx val="1"/>
              <c:layout>
                <c:manualLayout>
                  <c:x val="-0.12200310723491407"/>
                  <c:y val="5.285746890334355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FFC-4238-B400-77212572CD3B}"/>
                </c:ext>
              </c:extLst>
            </c:dLbl>
            <c:dLbl>
              <c:idx val="2"/>
              <c:layout>
                <c:manualLayout>
                  <c:x val="0.13452914798206278"/>
                  <c:y val="-8.825459317585301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FFC-4238-B400-77212572CD3B}"/>
                </c:ext>
              </c:extLst>
            </c:dLbl>
            <c:dLbl>
              <c:idx val="3"/>
              <c:layout>
                <c:manualLayout>
                  <c:x val="-7.8160022598072101E-2"/>
                  <c:y val="1.239054357335767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FFC-4238-B400-77212572CD3B}"/>
                </c:ext>
              </c:extLst>
            </c:dLbl>
            <c:dLbl>
              <c:idx val="4"/>
              <c:layout>
                <c:manualLayout>
                  <c:x val="1.3392300177724421E-2"/>
                  <c:y val="-3.813001635665106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FFC-4238-B400-77212572CD3B}"/>
                </c:ext>
              </c:extLst>
            </c:dLbl>
            <c:dLbl>
              <c:idx val="5"/>
              <c:layout>
                <c:manualLayout>
                  <c:x val="8.3241293268834671E-2"/>
                  <c:y val="0.1035997945908935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FFC-4238-B400-77212572CD3B}"/>
                </c:ext>
              </c:extLst>
            </c:dLbl>
            <c:dLbl>
              <c:idx val="6"/>
              <c:layout>
                <c:manualLayout>
                  <c:x val="-4.9964337417464103E-2"/>
                  <c:y val="-1.157290121343527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FFC-4238-B400-77212572CD3B}"/>
                </c:ext>
              </c:extLst>
            </c:dLbl>
            <c:dLbl>
              <c:idx val="7"/>
              <c:layout>
                <c:manualLayout>
                  <c:x val="9.7946517896025334E-2"/>
                  <c:y val="9.558750808322873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FFC-4238-B400-77212572CD3B}"/>
                </c:ext>
              </c:extLst>
            </c:dLbl>
            <c:dLbl>
              <c:idx val="8"/>
              <c:layout>
                <c:manualLayout>
                  <c:x val="-6.1575627037651681E-2"/>
                  <c:y val="2.92532998592567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FFC-4238-B400-77212572CD3B}"/>
                </c:ext>
              </c:extLst>
            </c:dLbl>
            <c:dLbl>
              <c:idx val="9"/>
              <c:layout>
                <c:manualLayout>
                  <c:x val="-1.7188658592563823E-2"/>
                  <c:y val="-6.46424359998478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FFC-4238-B400-77212572CD3B}"/>
                </c:ext>
              </c:extLst>
            </c:dLbl>
            <c:dLbl>
              <c:idx val="10"/>
              <c:layout>
                <c:manualLayout>
                  <c:x val="6.8872803455621856E-2"/>
                  <c:y val="-7.44889497508463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FFC-4238-B400-77212572CD3B}"/>
                </c:ext>
              </c:extLst>
            </c:dLbl>
            <c:dLbl>
              <c:idx val="11"/>
              <c:layout>
                <c:manualLayout>
                  <c:x val="0.12681390723020608"/>
                  <c:y val="-4.25816881585453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FFC-4238-B400-77212572CD3B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Комплексное развитие сельских территорий (экспертиза смет, ПСД и качества материалов)</c:v>
                </c:pt>
                <c:pt idx="1">
                  <c:v>Формирование комфортной городской среды (Ермаково, Камышла, Новое Усманово)</c:v>
                </c:pt>
                <c:pt idx="2">
                  <c:v>Строительство водозабора №2 и водопровода в районном центре Камышла</c:v>
                </c:pt>
                <c:pt idx="3">
                  <c:v>Содержание муниципального жилья</c:v>
                </c:pt>
                <c:pt idx="4">
                  <c:v>Ремонт административных и жилых зданий, снос</c:v>
                </c:pt>
              </c:strCache>
            </c:strRef>
          </c:cat>
          <c:val>
            <c:numRef>
              <c:f>Лист1!$B$2:$B$6</c:f>
              <c:numCache>
                <c:formatCode>#,##0</c:formatCode>
                <c:ptCount val="5"/>
                <c:pt idx="0">
                  <c:v>337</c:v>
                </c:pt>
                <c:pt idx="1">
                  <c:v>7748</c:v>
                </c:pt>
                <c:pt idx="2">
                  <c:v>12015</c:v>
                </c:pt>
                <c:pt idx="3">
                  <c:v>129</c:v>
                </c:pt>
                <c:pt idx="4">
                  <c:v>210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FFC-4238-B400-77212572CD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9940209267563527"/>
          <c:y val="0.12422990604435315"/>
          <c:w val="0.38364570460082625"/>
          <c:h val="0.86139526037506187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0985507246376812"/>
          <c:w val="0.64014123795063738"/>
          <c:h val="0.740386473429951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5.5544295752268637E-2"/>
                  <c:y val="0.1005869375023774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68-4317-A07A-26293071D560}"/>
                </c:ext>
              </c:extLst>
            </c:dLbl>
            <c:dLbl>
              <c:idx val="1"/>
              <c:layout>
                <c:manualLayout>
                  <c:x val="-0.11622576886409378"/>
                  <c:y val="-8.482369051694625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68-4317-A07A-26293071D560}"/>
                </c:ext>
              </c:extLst>
            </c:dLbl>
            <c:dLbl>
              <c:idx val="2"/>
              <c:layout>
                <c:manualLayout>
                  <c:x val="1.5623271306333345E-2"/>
                  <c:y val="3.251816349043325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668-4317-A07A-26293071D560}"/>
                </c:ext>
              </c:extLst>
            </c:dLbl>
            <c:dLbl>
              <c:idx val="3"/>
              <c:layout>
                <c:manualLayout>
                  <c:x val="0.13433941833503996"/>
                  <c:y val="-5.524230666818821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68-4317-A07A-26293071D560}"/>
                </c:ext>
              </c:extLst>
            </c:dLbl>
            <c:dLbl>
              <c:idx val="4"/>
              <c:layout>
                <c:manualLayout>
                  <c:x val="-8.974671327519039E-2"/>
                  <c:y val="7.462436760622313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668-4317-A07A-26293071D560}"/>
                </c:ext>
              </c:extLst>
            </c:dLbl>
            <c:dLbl>
              <c:idx val="5"/>
              <c:layout>
                <c:manualLayout>
                  <c:x val="-4.8298318091404495E-2"/>
                  <c:y val="-5.823595420137699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668-4317-A07A-26293071D560}"/>
                </c:ext>
              </c:extLst>
            </c:dLbl>
            <c:dLbl>
              <c:idx val="6"/>
              <c:layout>
                <c:manualLayout>
                  <c:x val="1.580535056436334E-2"/>
                  <c:y val="-5.73623949180265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668-4317-A07A-26293071D560}"/>
                </c:ext>
              </c:extLst>
            </c:dLbl>
            <c:dLbl>
              <c:idx val="7"/>
              <c:layout>
                <c:manualLayout>
                  <c:x val="9.0472558643174092E-2"/>
                  <c:y val="-5.46496633572977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668-4317-A07A-26293071D560}"/>
                </c:ext>
              </c:extLst>
            </c:dLbl>
            <c:dLbl>
              <c:idx val="8"/>
              <c:layout>
                <c:manualLayout>
                  <c:x val="0.1252704118263244"/>
                  <c:y val="-2.871771463349689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668-4317-A07A-26293071D560}"/>
                </c:ext>
              </c:extLst>
            </c:dLbl>
            <c:dLbl>
              <c:idx val="9"/>
              <c:layout>
                <c:manualLayout>
                  <c:x val="-1.7188658592563823E-2"/>
                  <c:y val="-6.46424359998478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668-4317-A07A-26293071D560}"/>
                </c:ext>
              </c:extLst>
            </c:dLbl>
            <c:dLbl>
              <c:idx val="10"/>
              <c:layout>
                <c:manualLayout>
                  <c:x val="6.8872803455621856E-2"/>
                  <c:y val="-7.44889497508463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668-4317-A07A-26293071D560}"/>
                </c:ext>
              </c:extLst>
            </c:dLbl>
            <c:dLbl>
              <c:idx val="11"/>
              <c:layout>
                <c:manualLayout>
                  <c:x val="0.12681390723020608"/>
                  <c:y val="-4.25816881585453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668-4317-A07A-26293071D560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Содержание детских садов</c:v>
                </c:pt>
                <c:pt idx="1">
                  <c:v>Содержание школ</c:v>
                </c:pt>
                <c:pt idx="2">
                  <c:v>Содержание дополнительного образования</c:v>
                </c:pt>
                <c:pt idx="3">
                  <c:v>Капитальный ремонт и оснащение ГБОУ СОШ с. Старое Ермаково</c:v>
                </c:pt>
                <c:pt idx="4">
                  <c:v>Антинаркотическая программа (мероприятия и унич. наркосодер. раст.)</c:v>
                </c:pt>
                <c:pt idx="5">
                  <c:v>Мероприятия с несовершеннолетними в период каникул</c:v>
                </c:pt>
                <c:pt idx="6">
                  <c:v>Реализация молодежной политики</c:v>
                </c:pt>
                <c:pt idx="7">
                  <c:v>Летние пришкольные лагеря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4190</c:v>
                </c:pt>
                <c:pt idx="1">
                  <c:v>10018</c:v>
                </c:pt>
                <c:pt idx="2">
                  <c:v>1616</c:v>
                </c:pt>
                <c:pt idx="3">
                  <c:v>13314</c:v>
                </c:pt>
                <c:pt idx="4">
                  <c:v>66</c:v>
                </c:pt>
                <c:pt idx="5" formatCode="#,##0">
                  <c:v>233</c:v>
                </c:pt>
                <c:pt idx="6" formatCode="#,##0">
                  <c:v>482</c:v>
                </c:pt>
                <c:pt idx="7" formatCode="#,##0">
                  <c:v>1601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668-4317-A07A-26293071D5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6702694113908403"/>
          <c:y val="0.10732169348396668"/>
          <c:w val="0.41653060744088605"/>
          <c:h val="0.86139526037506187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0985507246376812"/>
          <c:w val="0.64014123795063738"/>
          <c:h val="0.740386473429951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1234560926520956"/>
                  <c:y val="8.367872494199095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B10-4083-BC7C-EAC16F93D533}"/>
                </c:ext>
              </c:extLst>
            </c:dLbl>
            <c:dLbl>
              <c:idx val="1"/>
              <c:layout>
                <c:manualLayout>
                  <c:x val="-7.2877605545943469E-2"/>
                  <c:y val="-0.1113937388261249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B10-4083-BC7C-EAC16F93D533}"/>
                </c:ext>
              </c:extLst>
            </c:dLbl>
            <c:dLbl>
              <c:idx val="2"/>
              <c:layout>
                <c:manualLayout>
                  <c:x val="-5.0146534373786238E-2"/>
                  <c:y val="-0.1341485031762334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B10-4083-BC7C-EAC16F93D533}"/>
                </c:ext>
              </c:extLst>
            </c:dLbl>
            <c:dLbl>
              <c:idx val="3"/>
              <c:layout>
                <c:manualLayout>
                  <c:x val="5.9600885091157303E-2"/>
                  <c:y val="-0.1591070409677051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B10-4083-BC7C-EAC16F93D533}"/>
                </c:ext>
              </c:extLst>
            </c:dLbl>
            <c:dLbl>
              <c:idx val="4"/>
              <c:layout>
                <c:manualLayout>
                  <c:x val="0.12379082659510611"/>
                  <c:y val="3.644794400699916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B10-4083-BC7C-EAC16F93D533}"/>
                </c:ext>
              </c:extLst>
            </c:dLbl>
            <c:dLbl>
              <c:idx val="5"/>
              <c:layout>
                <c:manualLayout>
                  <c:x val="-3.0361098360462791E-2"/>
                  <c:y val="-1.275267222032028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B10-4083-BC7C-EAC16F93D533}"/>
                </c:ext>
              </c:extLst>
            </c:dLbl>
            <c:dLbl>
              <c:idx val="6"/>
              <c:layout>
                <c:manualLayout>
                  <c:x val="1.580535056436334E-2"/>
                  <c:y val="-5.73623949180265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B10-4083-BC7C-EAC16F93D533}"/>
                </c:ext>
              </c:extLst>
            </c:dLbl>
            <c:dLbl>
              <c:idx val="7"/>
              <c:layout>
                <c:manualLayout>
                  <c:x val="9.0472558643174092E-2"/>
                  <c:y val="-5.46496633572977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B10-4083-BC7C-EAC16F93D533}"/>
                </c:ext>
              </c:extLst>
            </c:dLbl>
            <c:dLbl>
              <c:idx val="8"/>
              <c:layout>
                <c:manualLayout>
                  <c:x val="0.1252704118263244"/>
                  <c:y val="-2.871771463349689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B10-4083-BC7C-EAC16F93D533}"/>
                </c:ext>
              </c:extLst>
            </c:dLbl>
            <c:dLbl>
              <c:idx val="9"/>
              <c:layout>
                <c:manualLayout>
                  <c:x val="-1.7188658592563823E-2"/>
                  <c:y val="-6.46424359998478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B10-4083-BC7C-EAC16F93D533}"/>
                </c:ext>
              </c:extLst>
            </c:dLbl>
            <c:dLbl>
              <c:idx val="10"/>
              <c:layout>
                <c:manualLayout>
                  <c:x val="6.8872803455621856E-2"/>
                  <c:y val="-7.44889497508463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B10-4083-BC7C-EAC16F93D533}"/>
                </c:ext>
              </c:extLst>
            </c:dLbl>
            <c:dLbl>
              <c:idx val="11"/>
              <c:layout>
                <c:manualLayout>
                  <c:x val="0.12681390723020608"/>
                  <c:y val="-4.25816881585453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B10-4083-BC7C-EAC16F93D533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Обеспечение жильем детей-сирот</c:v>
                </c:pt>
                <c:pt idx="1">
                  <c:v>Молодой семье - доступное жилье</c:v>
                </c:pt>
                <c:pt idx="2">
                  <c:v>Улучшение жилищных условий граждан, проработавших в тылу в период ВОВ</c:v>
                </c:pt>
                <c:pt idx="3">
                  <c:v>Строительство жилья гражданми, проживающими на сельских территориях (КРСТ)</c:v>
                </c:pt>
                <c:pt idx="4">
                  <c:v>Вознаграждение приемным родителям</c:v>
                </c:pt>
                <c:pt idx="5">
                  <c:v>Социальная поддержка старшего поколения (мероприятия)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5514</c:v>
                </c:pt>
                <c:pt idx="1">
                  <c:v>1058</c:v>
                </c:pt>
                <c:pt idx="2">
                  <c:v>1430</c:v>
                </c:pt>
                <c:pt idx="3">
                  <c:v>2079</c:v>
                </c:pt>
                <c:pt idx="4">
                  <c:v>6258</c:v>
                </c:pt>
                <c:pt idx="5">
                  <c:v>227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B10-4083-BC7C-EAC16F93D5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6702694113908403"/>
          <c:y val="0.10732169348396668"/>
          <c:w val="0.41653060744088605"/>
          <c:h val="0.86139526037506187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0985507246376812"/>
          <c:w val="0.64014123795063738"/>
          <c:h val="0.740386473429951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2.5648929534032461E-2"/>
                  <c:y val="-1.535509148312983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F26-492A-9860-286E204AA445}"/>
                </c:ext>
              </c:extLst>
            </c:dLbl>
            <c:dLbl>
              <c:idx val="1"/>
              <c:layout>
                <c:manualLayout>
                  <c:x val="1.9798147428880808E-2"/>
                  <c:y val="4.548099965765149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F26-492A-9860-286E204AA445}"/>
                </c:ext>
              </c:extLst>
            </c:dLbl>
            <c:dLbl>
              <c:idx val="2"/>
              <c:layout>
                <c:manualLayout>
                  <c:x val="-0.11890587667572938"/>
                  <c:y val="-5.443835824869717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F26-492A-9860-286E204AA445}"/>
                </c:ext>
              </c:extLst>
            </c:dLbl>
            <c:dLbl>
              <c:idx val="3"/>
              <c:layout>
                <c:manualLayout>
                  <c:x val="5.3621929545802291E-2"/>
                  <c:y val="-0.1566915820305071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F26-492A-9860-286E204AA445}"/>
                </c:ext>
              </c:extLst>
            </c:dLbl>
            <c:dLbl>
              <c:idx val="4"/>
              <c:layout>
                <c:manualLayout>
                  <c:x val="0.10071737109094547"/>
                  <c:y val="-5.05087679257484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F26-492A-9860-286E204AA445}"/>
                </c:ext>
              </c:extLst>
            </c:dLbl>
            <c:dLbl>
              <c:idx val="5"/>
              <c:layout>
                <c:manualLayout>
                  <c:x val="7.4272683403363821E-2"/>
                  <c:y val="0.1229234660884780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F26-492A-9860-286E204AA445}"/>
                </c:ext>
              </c:extLst>
            </c:dLbl>
            <c:dLbl>
              <c:idx val="6"/>
              <c:layout>
                <c:manualLayout>
                  <c:x val="1.580535056436334E-2"/>
                  <c:y val="-5.73623949180265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F26-492A-9860-286E204AA445}"/>
                </c:ext>
              </c:extLst>
            </c:dLbl>
            <c:dLbl>
              <c:idx val="7"/>
              <c:layout>
                <c:manualLayout>
                  <c:x val="9.0472558643174092E-2"/>
                  <c:y val="-5.46496633572977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F26-492A-9860-286E204AA445}"/>
                </c:ext>
              </c:extLst>
            </c:dLbl>
            <c:dLbl>
              <c:idx val="8"/>
              <c:layout>
                <c:manualLayout>
                  <c:x val="0.1252704118263244"/>
                  <c:y val="-2.871771463349689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F26-492A-9860-286E204AA445}"/>
                </c:ext>
              </c:extLst>
            </c:dLbl>
            <c:dLbl>
              <c:idx val="9"/>
              <c:layout>
                <c:manualLayout>
                  <c:x val="-1.7188658592563823E-2"/>
                  <c:y val="-6.46424359998478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F26-492A-9860-286E204AA445}"/>
                </c:ext>
              </c:extLst>
            </c:dLbl>
            <c:dLbl>
              <c:idx val="10"/>
              <c:layout>
                <c:manualLayout>
                  <c:x val="6.8872803455621856E-2"/>
                  <c:y val="-7.44889497508463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F26-492A-9860-286E204AA445}"/>
                </c:ext>
              </c:extLst>
            </c:dLbl>
            <c:dLbl>
              <c:idx val="11"/>
              <c:layout>
                <c:manualLayout>
                  <c:x val="0.12681390723020608"/>
                  <c:y val="-4.25816881585453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F26-492A-9860-286E204AA445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Байтуган</c:v>
                </c:pt>
                <c:pt idx="1">
                  <c:v>Балыкла</c:v>
                </c:pt>
                <c:pt idx="2">
                  <c:v>Ермаково</c:v>
                </c:pt>
                <c:pt idx="3">
                  <c:v>Камышла</c:v>
                </c:pt>
                <c:pt idx="4">
                  <c:v>Новое Усманово</c:v>
                </c:pt>
                <c:pt idx="5">
                  <c:v>Старое Усманово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315</c:v>
                </c:pt>
                <c:pt idx="1">
                  <c:v>19</c:v>
                </c:pt>
                <c:pt idx="2">
                  <c:v>2338</c:v>
                </c:pt>
                <c:pt idx="3">
                  <c:v>1288</c:v>
                </c:pt>
                <c:pt idx="4">
                  <c:v>782</c:v>
                </c:pt>
                <c:pt idx="5">
                  <c:v>1126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F26-492A-9860-286E204AA4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6702694113908403"/>
          <c:y val="0.10732169348396668"/>
          <c:w val="0.41653060744088605"/>
          <c:h val="0.86139526037506187"/>
        </c:manualLayout>
      </c:layout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млн. руб.</a:t>
            </a:r>
          </a:p>
        </c:rich>
      </c:tx>
      <c:layout>
        <c:manualLayout>
          <c:xMode val="edge"/>
          <c:yMode val="edge"/>
          <c:x val="0.82404114621601765"/>
          <c:y val="1.429848212792938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859569445810457"/>
          <c:y val="0.10772123664231859"/>
          <c:w val="0.87523972067782485"/>
          <c:h val="0.6882912131699153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6197735569607788E-2"/>
                  <c:y val="3.08967306201619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1D-41D1-8380-94D6E0F8886C}"/>
                </c:ext>
              </c:extLst>
            </c:dLbl>
            <c:dLbl>
              <c:idx val="2"/>
              <c:layout>
                <c:manualLayout>
                  <c:x val="-2.5679705172782865E-2"/>
                  <c:y val="3.80459716841266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1D-41D1-8380-94D6E0F8886C}"/>
                </c:ext>
              </c:extLst>
            </c:dLbl>
            <c:dLbl>
              <c:idx val="4"/>
              <c:layout>
                <c:manualLayout>
                  <c:x val="-4.7667243284523306E-2"/>
                  <c:y val="-5.012800143810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1D-41D1-8380-94D6E0F8886C}"/>
                </c:ext>
              </c:extLst>
            </c:dLbl>
            <c:dLbl>
              <c:idx val="5"/>
              <c:layout>
                <c:manualLayout>
                  <c:x val="-5.2075766429269817E-2"/>
                  <c:y val="-3.82125996648300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01D-41D1-8380-94D6E0F8886C}"/>
                </c:ext>
              </c:extLst>
            </c:dLbl>
            <c:dLbl>
              <c:idx val="6"/>
              <c:layout>
                <c:manualLayout>
                  <c:x val="-4.0319704709945788E-2"/>
                  <c:y val="-3.34464389555202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01D-41D1-8380-94D6E0F8886C}"/>
                </c:ext>
              </c:extLst>
            </c:dLbl>
            <c:dLbl>
              <c:idx val="8"/>
              <c:layout>
                <c:manualLayout>
                  <c:x val="-4.9136750999438809E-2"/>
                  <c:y val="-5.012800143810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01D-41D1-8380-94D6E0F8886C}"/>
                </c:ext>
              </c:extLst>
            </c:dLbl>
            <c:dLbl>
              <c:idx val="9"/>
              <c:layout>
                <c:manualLayout>
                  <c:x val="-5.0606258714354313E-2"/>
                  <c:y val="-5.48941621474143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01D-41D1-8380-94D6E0F8886C}"/>
                </c:ext>
              </c:extLst>
            </c:dLbl>
            <c:dLbl>
              <c:idx val="10"/>
              <c:layout>
                <c:manualLayout>
                  <c:x val="-5.0606258714354313E-2"/>
                  <c:y val="-3.34464389555202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01D-41D1-8380-94D6E0F8886C}"/>
                </c:ext>
              </c:extLst>
            </c:dLbl>
            <c:dLbl>
              <c:idx val="11"/>
              <c:layout>
                <c:manualLayout>
                  <c:x val="-5.7935515224447051E-2"/>
                  <c:y val="1.18320877829227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01D-41D1-8380-94D6E0F8886C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01.01.09</c:v>
                </c:pt>
                <c:pt idx="1">
                  <c:v>01.01.10</c:v>
                </c:pt>
                <c:pt idx="2">
                  <c:v>01.01.11</c:v>
                </c:pt>
                <c:pt idx="3">
                  <c:v>01.01.12</c:v>
                </c:pt>
                <c:pt idx="4">
                  <c:v>01.01.13</c:v>
                </c:pt>
                <c:pt idx="5">
                  <c:v>01.01.14</c:v>
                </c:pt>
                <c:pt idx="6">
                  <c:v>01.01.15</c:v>
                </c:pt>
                <c:pt idx="7">
                  <c:v>01.01.16</c:v>
                </c:pt>
                <c:pt idx="8">
                  <c:v>01.01.17</c:v>
                </c:pt>
                <c:pt idx="9">
                  <c:v>01.01.18</c:v>
                </c:pt>
                <c:pt idx="10">
                  <c:v>01.01.19</c:v>
                </c:pt>
                <c:pt idx="11">
                  <c:v>01.01.20</c:v>
                </c:pt>
                <c:pt idx="12">
                  <c:v>01.01.21</c:v>
                </c:pt>
                <c:pt idx="13">
                  <c:v>01.01.22</c:v>
                </c:pt>
                <c:pt idx="14">
                  <c:v>01.10.22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10.6</c:v>
                </c:pt>
                <c:pt idx="1">
                  <c:v>12.6</c:v>
                </c:pt>
                <c:pt idx="2">
                  <c:v>12</c:v>
                </c:pt>
                <c:pt idx="3">
                  <c:v>15.5</c:v>
                </c:pt>
                <c:pt idx="4">
                  <c:v>16.600000000000001</c:v>
                </c:pt>
                <c:pt idx="5">
                  <c:v>19.899999999999999</c:v>
                </c:pt>
                <c:pt idx="6">
                  <c:v>22</c:v>
                </c:pt>
                <c:pt idx="7">
                  <c:v>21.2</c:v>
                </c:pt>
                <c:pt idx="8">
                  <c:v>19.7</c:v>
                </c:pt>
                <c:pt idx="9">
                  <c:v>18</c:v>
                </c:pt>
                <c:pt idx="10">
                  <c:v>17.899999999999999</c:v>
                </c:pt>
                <c:pt idx="11">
                  <c:v>17.2</c:v>
                </c:pt>
                <c:pt idx="12">
                  <c:v>16.8</c:v>
                </c:pt>
                <c:pt idx="13">
                  <c:v>15.5</c:v>
                </c:pt>
                <c:pt idx="14">
                  <c:v>14.8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E01D-41D1-8380-94D6E0F8886C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57489536"/>
        <c:axId val="257492480"/>
      </c:lineChart>
      <c:catAx>
        <c:axId val="257489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57492480"/>
        <c:crosses val="autoZero"/>
        <c:auto val="1"/>
        <c:lblAlgn val="ctr"/>
        <c:lblOffset val="100"/>
        <c:noMultiLvlLbl val="1"/>
      </c:catAx>
      <c:valAx>
        <c:axId val="257492480"/>
        <c:scaling>
          <c:orientation val="minMax"/>
          <c:max val="23"/>
          <c:min val="9"/>
        </c:scaling>
        <c:delete val="0"/>
        <c:axPos val="l"/>
        <c:numFmt formatCode="General" sourceLinked="1"/>
        <c:majorTickMark val="out"/>
        <c:minorTickMark val="none"/>
        <c:tickLblPos val="nextTo"/>
        <c:crossAx val="2574895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35734223975113"/>
          <c:y val="2.448339073436284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423816335222012"/>
          <c:y val="0.10447058588931714"/>
          <c:w val="0.80959465152020149"/>
          <c:h val="0.7537182478300131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3.88563307780617E-2"/>
                  <c:y val="-4.07796569611923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1EB-4416-A299-6E1F7EBF2393}"/>
                </c:ext>
              </c:extLst>
            </c:dLbl>
            <c:dLbl>
              <c:idx val="1"/>
              <c:layout>
                <c:manualLayout>
                  <c:x val="-5.7944719105284599E-2"/>
                  <c:y val="-5.88688151458954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1EB-4416-A299-6E1F7EBF2393}"/>
                </c:ext>
              </c:extLst>
            </c:dLbl>
            <c:dLbl>
              <c:idx val="3"/>
              <c:layout>
                <c:manualLayout>
                  <c:x val="-5.6474975002777469E-2"/>
                  <c:y val="2.70546862314443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1EB-4416-A299-6E1F7EBF2393}"/>
                </c:ext>
              </c:extLst>
            </c:dLbl>
            <c:dLbl>
              <c:idx val="4"/>
              <c:layout>
                <c:manualLayout>
                  <c:x val="-4.6430026293374808E-3"/>
                  <c:y val="1.80101071390928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1EB-4416-A299-6E1F7EBF2393}"/>
                </c:ext>
              </c:extLst>
            </c:dLbl>
            <c:dLbl>
              <c:idx val="7"/>
              <c:layout>
                <c:manualLayout>
                  <c:x val="-5.9414463207791729E-2"/>
                  <c:y val="5.19272787354111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1EB-4416-A299-6E1F7EBF2393}"/>
                </c:ext>
              </c:extLst>
            </c:dLbl>
            <c:dLbl>
              <c:idx val="9"/>
              <c:layout>
                <c:manualLayout>
                  <c:x val="-5.9414463207791729E-2"/>
                  <c:y val="-7.46968285575106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1EB-4416-A299-6E1F7EBF2393}"/>
                </c:ext>
              </c:extLst>
            </c:dLbl>
            <c:dLbl>
              <c:idx val="11"/>
              <c:layout>
                <c:manualLayout>
                  <c:x val="-5.7944719105284488E-2"/>
                  <c:y val="3.38381205507080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1EB-4416-A299-6E1F7EBF2393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9 мес. 2018</c:v>
                </c:pt>
                <c:pt idx="1">
                  <c:v>9 мес. 2019</c:v>
                </c:pt>
                <c:pt idx="2">
                  <c:v>9 мес. 2020</c:v>
                </c:pt>
                <c:pt idx="3">
                  <c:v>9 мес. 2021</c:v>
                </c:pt>
                <c:pt idx="4">
                  <c:v>9 мес. 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104440</c:v>
                </c:pt>
                <c:pt idx="1">
                  <c:v>132368</c:v>
                </c:pt>
                <c:pt idx="2">
                  <c:v>130577</c:v>
                </c:pt>
                <c:pt idx="3">
                  <c:v>113597</c:v>
                </c:pt>
                <c:pt idx="4">
                  <c:v>145938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1EB-4416-A299-6E1F7EBF2393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35298816"/>
        <c:axId val="235301504"/>
      </c:lineChart>
      <c:catAx>
        <c:axId val="235298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5301504"/>
        <c:crosses val="autoZero"/>
        <c:auto val="1"/>
        <c:lblAlgn val="ctr"/>
        <c:lblOffset val="100"/>
        <c:noMultiLvlLbl val="0"/>
      </c:catAx>
      <c:valAx>
        <c:axId val="235301504"/>
        <c:scaling>
          <c:orientation val="minMax"/>
          <c:max val="150000"/>
          <c:min val="100000"/>
        </c:scaling>
        <c:delete val="0"/>
        <c:axPos val="l"/>
        <c:numFmt formatCode="General" sourceLinked="1"/>
        <c:majorTickMark val="out"/>
        <c:minorTickMark val="none"/>
        <c:tickLblPos val="nextTo"/>
        <c:crossAx val="2352988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404114621601765"/>
          <c:y val="1.429848212792938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18212638923441"/>
          <c:y val="0.10772123664231859"/>
          <c:w val="0.86201415124358538"/>
          <c:h val="0.7979129094840405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6197735569607788E-2"/>
                  <c:y val="4.04290520387815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3DA-4229-B88B-B0A8DBC11537}"/>
                </c:ext>
              </c:extLst>
            </c:dLbl>
            <c:dLbl>
              <c:idx val="2"/>
              <c:layout>
                <c:manualLayout>
                  <c:x val="-4.4728227854692298E-2"/>
                  <c:y val="4.28121323934364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3DA-4229-B88B-B0A8DBC11537}"/>
                </c:ext>
              </c:extLst>
            </c:dLbl>
            <c:dLbl>
              <c:idx val="3"/>
              <c:layout>
                <c:manualLayout>
                  <c:x val="-8.2935428442495379E-2"/>
                  <c:y val="-4.53618407287947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3DA-4229-B88B-B0A8DBC11537}"/>
                </c:ext>
              </c:extLst>
            </c:dLbl>
            <c:dLbl>
              <c:idx val="4"/>
              <c:layout>
                <c:manualLayout>
                  <c:x val="2.2960190226039134E-3"/>
                  <c:y val="-4.29787603741398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3DA-4229-B88B-B0A8DBC11537}"/>
                </c:ext>
              </c:extLst>
            </c:dLbl>
            <c:dLbl>
              <c:idx val="5"/>
              <c:layout>
                <c:manualLayout>
                  <c:x val="-5.2075766429269817E-2"/>
                  <c:y val="4.5195212748091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3DA-4229-B88B-B0A8DBC11537}"/>
                </c:ext>
              </c:extLst>
            </c:dLbl>
            <c:dLbl>
              <c:idx val="6"/>
              <c:layout>
                <c:manualLayout>
                  <c:x val="-5.2075766429269817E-2"/>
                  <c:y val="-4.05956800194849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3DA-4229-B88B-B0A8DBC11537}"/>
                </c:ext>
              </c:extLst>
            </c:dLbl>
            <c:dLbl>
              <c:idx val="8"/>
              <c:layout>
                <c:manualLayout>
                  <c:x val="-5.0606258714354313E-2"/>
                  <c:y val="4.28121323934364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3DA-4229-B88B-B0A8DBC11537}"/>
                </c:ext>
              </c:extLst>
            </c:dLbl>
            <c:dLbl>
              <c:idx val="9"/>
              <c:layout>
                <c:manualLayout>
                  <c:x val="-5.0606258714354313E-2"/>
                  <c:y val="-5.48941621474143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3DA-4229-B88B-B0A8DBC11537}"/>
                </c:ext>
              </c:extLst>
            </c:dLbl>
            <c:dLbl>
              <c:idx val="10"/>
              <c:layout>
                <c:manualLayout>
                  <c:x val="-5.0606258714354313E-2"/>
                  <c:y val="-7.1575724629998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3DA-4229-B88B-B0A8DBC11537}"/>
                </c:ext>
              </c:extLst>
            </c:dLbl>
            <c:dLbl>
              <c:idx val="11"/>
              <c:layout>
                <c:manualLayout>
                  <c:x val="-5.7935399515178274E-2"/>
                  <c:y val="4.28121323934364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3DA-4229-B88B-B0A8DBC11537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9 мес. 2018</c:v>
                </c:pt>
                <c:pt idx="1">
                  <c:v>9 мес. 2019</c:v>
                </c:pt>
                <c:pt idx="2">
                  <c:v>9 мес. 2020</c:v>
                </c:pt>
                <c:pt idx="3">
                  <c:v>9 мес. 2021</c:v>
                </c:pt>
                <c:pt idx="4">
                  <c:v>9 мес. 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21153</c:v>
                </c:pt>
                <c:pt idx="1">
                  <c:v>21401</c:v>
                </c:pt>
                <c:pt idx="2">
                  <c:v>21025</c:v>
                </c:pt>
                <c:pt idx="3">
                  <c:v>22875</c:v>
                </c:pt>
                <c:pt idx="4">
                  <c:v>25243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C3DA-4229-B88B-B0A8DBC11537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57585408"/>
        <c:axId val="157586560"/>
      </c:lineChart>
      <c:catAx>
        <c:axId val="157585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7586560"/>
        <c:crossesAt val="20000"/>
        <c:auto val="1"/>
        <c:lblAlgn val="ctr"/>
        <c:lblOffset val="100"/>
        <c:noMultiLvlLbl val="0"/>
      </c:catAx>
      <c:valAx>
        <c:axId val="157586560"/>
        <c:scaling>
          <c:orientation val="minMax"/>
          <c:max val="26000"/>
          <c:min val="20000"/>
        </c:scaling>
        <c:delete val="0"/>
        <c:axPos val="l"/>
        <c:numFmt formatCode="General" sourceLinked="1"/>
        <c:majorTickMark val="out"/>
        <c:minorTickMark val="none"/>
        <c:tickLblPos val="nextTo"/>
        <c:crossAx val="157585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8789764100285156E-3"/>
                  <c:y val="-6.2510635245872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32-44CB-BD6B-FD796C4DA270}"/>
                </c:ext>
              </c:extLst>
            </c:dLbl>
            <c:dLbl>
              <c:idx val="2"/>
              <c:layout>
                <c:manualLayout>
                  <c:x val="1.4697441025071289E-3"/>
                  <c:y val="-2.0092704186173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32-44CB-BD6B-FD796C4DA270}"/>
                </c:ext>
              </c:extLst>
            </c:dLbl>
            <c:dLbl>
              <c:idx val="3"/>
              <c:layout>
                <c:manualLayout>
                  <c:x val="0"/>
                  <c:y val="-4.9115499121757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32-44CB-BD6B-FD796C4DA270}"/>
                </c:ext>
              </c:extLst>
            </c:dLbl>
            <c:dLbl>
              <c:idx val="5"/>
              <c:layout>
                <c:manualLayout>
                  <c:x val="0"/>
                  <c:y val="-4.2417931059699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232-44CB-BD6B-FD796C4DA270}"/>
                </c:ext>
              </c:extLst>
            </c:dLbl>
            <c:dLbl>
              <c:idx val="6"/>
              <c:layout>
                <c:manualLayout>
                  <c:x val="-2.9394882050142578E-3"/>
                  <c:y val="-5.1348021809109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232-44CB-BD6B-FD796C4DA270}"/>
                </c:ext>
              </c:extLst>
            </c:dLbl>
            <c:dLbl>
              <c:idx val="7"/>
              <c:layout>
                <c:manualLayout>
                  <c:x val="0"/>
                  <c:y val="-4.0185408372346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232-44CB-BD6B-FD796C4DA270}"/>
                </c:ext>
              </c:extLst>
            </c:dLbl>
            <c:dLbl>
              <c:idx val="8"/>
              <c:layout>
                <c:manualLayout>
                  <c:x val="-2.9394882050142578E-3"/>
                  <c:y val="-5.8045589871167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232-44CB-BD6B-FD796C4DA270}"/>
                </c:ext>
              </c:extLst>
            </c:dLbl>
            <c:dLbl>
              <c:idx val="9"/>
              <c:layout>
                <c:manualLayout>
                  <c:x val="-1.4697441025071289E-3"/>
                  <c:y val="-3.3487840310289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232-44CB-BD6B-FD796C4DA27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УСН</c:v>
                </c:pt>
                <c:pt idx="2">
                  <c:v>ЕНВД</c:v>
                </c:pt>
                <c:pt idx="3">
                  <c:v>ЕСХН</c:v>
                </c:pt>
                <c:pt idx="4">
                  <c:v>Патент</c:v>
                </c:pt>
                <c:pt idx="5">
                  <c:v>Госпошлина</c:v>
                </c:pt>
                <c:pt idx="6">
                  <c:v>Аренда</c:v>
                </c:pt>
                <c:pt idx="7">
                  <c:v>Экология</c:v>
                </c:pt>
                <c:pt idx="8">
                  <c:v>Штрафы</c:v>
                </c:pt>
                <c:pt idx="9">
                  <c:v>Приватизация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14103</c:v>
                </c:pt>
                <c:pt idx="1">
                  <c:v>1394</c:v>
                </c:pt>
                <c:pt idx="2">
                  <c:v>337</c:v>
                </c:pt>
                <c:pt idx="3">
                  <c:v>176</c:v>
                </c:pt>
                <c:pt idx="4">
                  <c:v>162</c:v>
                </c:pt>
                <c:pt idx="5">
                  <c:v>963</c:v>
                </c:pt>
                <c:pt idx="6">
                  <c:v>3971</c:v>
                </c:pt>
                <c:pt idx="7">
                  <c:v>84</c:v>
                </c:pt>
                <c:pt idx="8">
                  <c:v>705</c:v>
                </c:pt>
                <c:pt idx="9">
                  <c:v>979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232-44CB-BD6B-FD796C4DA2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4697441025071289E-3"/>
                  <c:y val="-6.0278112558520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232-44CB-BD6B-FD796C4DA270}"/>
                </c:ext>
              </c:extLst>
            </c:dLbl>
            <c:dLbl>
              <c:idx val="1"/>
              <c:layout>
                <c:manualLayout>
                  <c:x val="2.9394882050142578E-3"/>
                  <c:y val="-2.2325226873526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232-44CB-BD6B-FD796C4DA270}"/>
                </c:ext>
              </c:extLst>
            </c:dLbl>
            <c:dLbl>
              <c:idx val="4"/>
              <c:layout>
                <c:manualLayout>
                  <c:x val="-4.409232307521333E-3"/>
                  <c:y val="-4.6882976434404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232-44CB-BD6B-FD796C4DA270}"/>
                </c:ext>
              </c:extLst>
            </c:dLbl>
            <c:dLbl>
              <c:idx val="6"/>
              <c:layout>
                <c:manualLayout>
                  <c:x val="-5.8789764100285156E-3"/>
                  <c:y val="-6.69756806205780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232-44CB-BD6B-FD796C4DA270}"/>
                </c:ext>
              </c:extLst>
            </c:dLbl>
            <c:dLbl>
              <c:idx val="8"/>
              <c:layout>
                <c:manualLayout>
                  <c:x val="-5.8789764100285156E-3"/>
                  <c:y val="-2.2325402662713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232-44CB-BD6B-FD796C4DA270}"/>
                </c:ext>
              </c:extLst>
            </c:dLbl>
            <c:dLbl>
              <c:idx val="9"/>
              <c:layout>
                <c:manualLayout>
                  <c:x val="0"/>
                  <c:y val="-5.3580544496462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232-44CB-BD6B-FD796C4DA27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УСН</c:v>
                </c:pt>
                <c:pt idx="2">
                  <c:v>ЕНВД</c:v>
                </c:pt>
                <c:pt idx="3">
                  <c:v>ЕСХН</c:v>
                </c:pt>
                <c:pt idx="4">
                  <c:v>Патент</c:v>
                </c:pt>
                <c:pt idx="5">
                  <c:v>Госпошлина</c:v>
                </c:pt>
                <c:pt idx="6">
                  <c:v>Аренда</c:v>
                </c:pt>
                <c:pt idx="7">
                  <c:v>Экология</c:v>
                </c:pt>
                <c:pt idx="8">
                  <c:v>Штрафы</c:v>
                </c:pt>
                <c:pt idx="9">
                  <c:v>Приватизация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16188</c:v>
                </c:pt>
                <c:pt idx="1">
                  <c:v>1985</c:v>
                </c:pt>
                <c:pt idx="2">
                  <c:v>25</c:v>
                </c:pt>
                <c:pt idx="3">
                  <c:v>127</c:v>
                </c:pt>
                <c:pt idx="4">
                  <c:v>277</c:v>
                </c:pt>
                <c:pt idx="5">
                  <c:v>941</c:v>
                </c:pt>
                <c:pt idx="6">
                  <c:v>3797</c:v>
                </c:pt>
                <c:pt idx="7">
                  <c:v>51</c:v>
                </c:pt>
                <c:pt idx="8">
                  <c:v>321</c:v>
                </c:pt>
                <c:pt idx="9">
                  <c:v>1531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232-44CB-BD6B-FD796C4DA27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57580672"/>
        <c:axId val="157611136"/>
        <c:axId val="0"/>
      </c:bar3DChart>
      <c:catAx>
        <c:axId val="1575806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57611136"/>
        <c:crosses val="autoZero"/>
        <c:auto val="1"/>
        <c:lblAlgn val="ctr"/>
        <c:lblOffset val="100"/>
        <c:noMultiLvlLbl val="0"/>
      </c:catAx>
      <c:valAx>
        <c:axId val="1576111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758067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686098654708519E-3"/>
          <c:y val="2.7729468599033812E-2"/>
          <c:w val="0.81951343526005449"/>
          <c:h val="0.943285024154589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7.9588879865353124E-2"/>
                  <c:y val="0.1095172885997946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31-45A4-B67B-DBD87EB33454}"/>
                </c:ext>
              </c:extLst>
            </c:dLbl>
            <c:dLbl>
              <c:idx val="2"/>
              <c:layout>
                <c:manualLayout>
                  <c:x val="-6.2104445464496311E-2"/>
                  <c:y val="2.78355966373768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31-45A4-B67B-DBD87EB33454}"/>
                </c:ext>
              </c:extLst>
            </c:dLbl>
            <c:dLbl>
              <c:idx val="3"/>
              <c:layout>
                <c:manualLayout>
                  <c:x val="-2.2883137365676823E-2"/>
                  <c:y val="-4.699874472212712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31-45A4-B67B-DBD87EB33454}"/>
                </c:ext>
              </c:extLst>
            </c:dLbl>
            <c:dLbl>
              <c:idx val="4"/>
              <c:layout>
                <c:manualLayout>
                  <c:x val="4.0298129774136979E-2"/>
                  <c:y val="1.1577085473011509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31-45A4-B67B-DBD87EB33454}"/>
                </c:ext>
              </c:extLst>
            </c:dLbl>
            <c:dLbl>
              <c:idx val="5"/>
              <c:layout>
                <c:manualLayout>
                  <c:x val="2.3450560832362324E-2"/>
                  <c:y val="9.63537981665335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A31-45A4-B67B-DBD87EB33454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НДФЛ - 82,8%</c:v>
                </c:pt>
                <c:pt idx="1">
                  <c:v>УСН - 10,2%</c:v>
                </c:pt>
                <c:pt idx="2">
                  <c:v>ЕНВД - 0,1%</c:v>
                </c:pt>
                <c:pt idx="3">
                  <c:v>ЕСХН - 0,7%</c:v>
                </c:pt>
                <c:pt idx="4">
                  <c:v>Патент - 1,4%</c:v>
                </c:pt>
                <c:pt idx="5">
                  <c:v>Госпошлина - 4,8%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16188</c:v>
                </c:pt>
                <c:pt idx="1">
                  <c:v>1985</c:v>
                </c:pt>
                <c:pt idx="2">
                  <c:v>25</c:v>
                </c:pt>
                <c:pt idx="3">
                  <c:v>127</c:v>
                </c:pt>
                <c:pt idx="4">
                  <c:v>277</c:v>
                </c:pt>
                <c:pt idx="5">
                  <c:v>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A31-45A4-B67B-DBD87EB334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686098654708519E-3"/>
          <c:y val="0.10985507246376812"/>
          <c:w val="0.74925932464719935"/>
          <c:h val="0.863574879227053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676519190706543"/>
                  <c:y val="-0.1361278481494161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CFF-4CB0-A8C6-CF3981E37042}"/>
                </c:ext>
              </c:extLst>
            </c:dLbl>
            <c:dLbl>
              <c:idx val="1"/>
              <c:layout>
                <c:manualLayout>
                  <c:x val="-3.2518743453032496E-2"/>
                  <c:y val="1.69080223667693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CFF-4CB0-A8C6-CF3981E37042}"/>
                </c:ext>
              </c:extLst>
            </c:dLbl>
            <c:dLbl>
              <c:idx val="2"/>
              <c:layout>
                <c:manualLayout>
                  <c:x val="6.9434930499158456E-2"/>
                  <c:y val="-6.39516527825326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CFF-4CB0-A8C6-CF3981E37042}"/>
                </c:ext>
              </c:extLst>
            </c:dLbl>
            <c:dLbl>
              <c:idx val="3"/>
              <c:layout>
                <c:manualLayout>
                  <c:x val="8.3245412709061592E-2"/>
                  <c:y val="0.1112421545132945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CFF-4CB0-A8C6-CF3981E37042}"/>
                </c:ext>
              </c:extLst>
            </c:dLbl>
            <c:dLbl>
              <c:idx val="4"/>
              <c:layout>
                <c:manualLayout>
                  <c:x val="7.3183032614196772E-2"/>
                  <c:y val="0.131592491155996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CFF-4CB0-A8C6-CF3981E37042}"/>
                </c:ext>
              </c:extLst>
            </c:dLbl>
            <c:dLbl>
              <c:idx val="5"/>
              <c:layout>
                <c:manualLayout>
                  <c:x val="3.2419170697833177E-2"/>
                  <c:y val="0.1519093537220890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CFF-4CB0-A8C6-CF3981E37042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Аренда - 66,6%</c:v>
                </c:pt>
                <c:pt idx="1">
                  <c:v>Экология - 0,9%</c:v>
                </c:pt>
                <c:pt idx="2">
                  <c:v>Штрафы - 5,6%</c:v>
                </c:pt>
                <c:pt idx="3">
                  <c:v>Приватизация - 26,9%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3797</c:v>
                </c:pt>
                <c:pt idx="1">
                  <c:v>51</c:v>
                </c:pt>
                <c:pt idx="2">
                  <c:v>321</c:v>
                </c:pt>
                <c:pt idx="3">
                  <c:v>1531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CFF-4CB0-A8C6-CF3981E370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404114621601765"/>
          <c:y val="1.429848212792938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18212638923441"/>
          <c:y val="0.10772123664231859"/>
          <c:w val="0.86201415124358538"/>
          <c:h val="0.7979129094840405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6484289574016328E-2"/>
                  <c:y val="-6.20434032113790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D98-4E8B-9543-E8B2A16987C0}"/>
                </c:ext>
              </c:extLst>
            </c:dLbl>
            <c:dLbl>
              <c:idx val="3"/>
              <c:layout>
                <c:manualLayout>
                  <c:x val="-4.9136750999438809E-2"/>
                  <c:y val="2.61305699108521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98-4E8B-9543-E8B2A16987C0}"/>
                </c:ext>
              </c:extLst>
            </c:dLbl>
            <c:dLbl>
              <c:idx val="4"/>
              <c:layout>
                <c:manualLayout>
                  <c:x val="-4.6197735569607802E-2"/>
                  <c:y val="4.28121323934365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98-4E8B-9543-E8B2A16987C0}"/>
                </c:ext>
              </c:extLst>
            </c:dLbl>
            <c:dLbl>
              <c:idx val="5"/>
              <c:layout>
                <c:manualLayout>
                  <c:x val="-5.2075766429269817E-2"/>
                  <c:y val="4.5195212748091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98-4E8B-9543-E8B2A16987C0}"/>
                </c:ext>
              </c:extLst>
            </c:dLbl>
            <c:dLbl>
              <c:idx val="6"/>
              <c:layout>
                <c:manualLayout>
                  <c:x val="-5.2075766429269817E-2"/>
                  <c:y val="-4.05956800194849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D98-4E8B-9543-E8B2A16987C0}"/>
                </c:ext>
              </c:extLst>
            </c:dLbl>
            <c:dLbl>
              <c:idx val="8"/>
              <c:layout>
                <c:manualLayout>
                  <c:x val="-5.0606258714354313E-2"/>
                  <c:y val="4.28121323934364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98-4E8B-9543-E8B2A16987C0}"/>
                </c:ext>
              </c:extLst>
            </c:dLbl>
            <c:dLbl>
              <c:idx val="9"/>
              <c:layout>
                <c:manualLayout>
                  <c:x val="-5.0606258714354313E-2"/>
                  <c:y val="-5.48941621474143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D98-4E8B-9543-E8B2A16987C0}"/>
                </c:ext>
              </c:extLst>
            </c:dLbl>
            <c:dLbl>
              <c:idx val="10"/>
              <c:layout>
                <c:manualLayout>
                  <c:x val="-5.0606258714354313E-2"/>
                  <c:y val="-7.1575724629998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D98-4E8B-9543-E8B2A16987C0}"/>
                </c:ext>
              </c:extLst>
            </c:dLbl>
            <c:dLbl>
              <c:idx val="11"/>
              <c:layout>
                <c:manualLayout>
                  <c:x val="-5.7935399515178274E-2"/>
                  <c:y val="4.28121323934364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D98-4E8B-9543-E8B2A16987C0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9 мес. 2018</c:v>
                </c:pt>
                <c:pt idx="1">
                  <c:v>9 мес. 2019</c:v>
                </c:pt>
                <c:pt idx="2">
                  <c:v>9 мес. 2020</c:v>
                </c:pt>
                <c:pt idx="3">
                  <c:v>9 мес. 2021</c:v>
                </c:pt>
                <c:pt idx="4">
                  <c:v>9 мес. 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83287</c:v>
                </c:pt>
                <c:pt idx="1">
                  <c:v>110967</c:v>
                </c:pt>
                <c:pt idx="2">
                  <c:v>109552</c:v>
                </c:pt>
                <c:pt idx="3">
                  <c:v>90722</c:v>
                </c:pt>
                <c:pt idx="4">
                  <c:v>120695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BD98-4E8B-9543-E8B2A16987C0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39937024"/>
        <c:axId val="239897600"/>
      </c:lineChart>
      <c:catAx>
        <c:axId val="239937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9897600"/>
        <c:crossesAt val="82000"/>
        <c:auto val="1"/>
        <c:lblAlgn val="ctr"/>
        <c:lblOffset val="100"/>
        <c:noMultiLvlLbl val="0"/>
      </c:catAx>
      <c:valAx>
        <c:axId val="239897600"/>
        <c:scaling>
          <c:orientation val="minMax"/>
          <c:max val="122000"/>
          <c:min val="82000"/>
        </c:scaling>
        <c:delete val="0"/>
        <c:axPos val="l"/>
        <c:numFmt formatCode="General" sourceLinked="1"/>
        <c:majorTickMark val="out"/>
        <c:minorTickMark val="none"/>
        <c:tickLblPos val="nextTo"/>
        <c:crossAx val="2399370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8789764100285156E-3"/>
                  <c:y val="-6.2510635245872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41E-4935-9148-C5EDB5B6CA2C}"/>
                </c:ext>
              </c:extLst>
            </c:dLbl>
            <c:dLbl>
              <c:idx val="2"/>
              <c:layout>
                <c:manualLayout>
                  <c:x val="1.4697441025071289E-3"/>
                  <c:y val="-5.8045589871167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41E-4935-9148-C5EDB5B6CA2C}"/>
                </c:ext>
              </c:extLst>
            </c:dLbl>
            <c:dLbl>
              <c:idx val="3"/>
              <c:layout>
                <c:manualLayout>
                  <c:x val="0"/>
                  <c:y val="-4.9115499121757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41E-4935-9148-C5EDB5B6CA2C}"/>
                </c:ext>
              </c:extLst>
            </c:dLbl>
            <c:dLbl>
              <c:idx val="4"/>
              <c:layout>
                <c:manualLayout>
                  <c:x val="0"/>
                  <c:y val="-6.47431579332254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41E-4935-9148-C5EDB5B6CA2C}"/>
                </c:ext>
              </c:extLst>
            </c:dLbl>
            <c:dLbl>
              <c:idx val="5"/>
              <c:layout>
                <c:manualLayout>
                  <c:x val="0"/>
                  <c:y val="-4.2417931059699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41E-4935-9148-C5EDB5B6CA2C}"/>
                </c:ext>
              </c:extLst>
            </c:dLbl>
            <c:dLbl>
              <c:idx val="7"/>
              <c:layout>
                <c:manualLayout>
                  <c:x val="0"/>
                  <c:y val="-4.0185408372346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41E-4935-9148-C5EDB5B6CA2C}"/>
                </c:ext>
              </c:extLst>
            </c:dLbl>
            <c:dLbl>
              <c:idx val="9"/>
              <c:layout>
                <c:manualLayout>
                  <c:x val="-1.4697441025071289E-3"/>
                  <c:y val="-3.3487840310289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41E-4935-9148-C5EDB5B6CA2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трансферты</c:v>
                </c:pt>
                <c:pt idx="4">
                  <c:v>Прочие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52755</c:v>
                </c:pt>
                <c:pt idx="1">
                  <c:v>5190</c:v>
                </c:pt>
                <c:pt idx="2">
                  <c:v>21017</c:v>
                </c:pt>
                <c:pt idx="3">
                  <c:v>10395</c:v>
                </c:pt>
                <c:pt idx="4">
                  <c:v>1365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41E-4935-9148-C5EDB5B6CA2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4698598303892159E-3"/>
                  <c:y val="-4.4650453747052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41E-4935-9148-C5EDB5B6CA2C}"/>
                </c:ext>
              </c:extLst>
            </c:dLbl>
            <c:dLbl>
              <c:idx val="1"/>
              <c:layout>
                <c:manualLayout>
                  <c:x val="2.9394882050142578E-3"/>
                  <c:y val="-2.2325226873526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41E-4935-9148-C5EDB5B6CA2C}"/>
                </c:ext>
              </c:extLst>
            </c:dLbl>
            <c:dLbl>
              <c:idx val="2"/>
              <c:layout>
                <c:manualLayout>
                  <c:x val="-1.4697441025071289E-3"/>
                  <c:y val="-1.5627658811468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41E-4935-9148-C5EDB5B6CA2C}"/>
                </c:ext>
              </c:extLst>
            </c:dLbl>
            <c:dLbl>
              <c:idx val="3"/>
              <c:layout>
                <c:manualLayout>
                  <c:x val="0"/>
                  <c:y val="-6.2510635245872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41E-4935-9148-C5EDB5B6CA2C}"/>
                </c:ext>
              </c:extLst>
            </c:dLbl>
            <c:dLbl>
              <c:idx val="4"/>
              <c:layout>
                <c:manualLayout>
                  <c:x val="-1.4697441025071289E-3"/>
                  <c:y val="-1.7860181498820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41E-4935-9148-C5EDB5B6CA2C}"/>
                </c:ext>
              </c:extLst>
            </c:dLbl>
            <c:dLbl>
              <c:idx val="6"/>
              <c:layout>
                <c:manualLayout>
                  <c:x val="-5.8789764100285156E-3"/>
                  <c:y val="-5.3580544496462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41E-4935-9148-C5EDB5B6CA2C}"/>
                </c:ext>
              </c:extLst>
            </c:dLbl>
            <c:dLbl>
              <c:idx val="8"/>
              <c:layout>
                <c:manualLayout>
                  <c:x val="-5.8789764100285156E-3"/>
                  <c:y val="-3.3487840310289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41E-4935-9148-C5EDB5B6CA2C}"/>
                </c:ext>
              </c:extLst>
            </c:dLbl>
            <c:dLbl>
              <c:idx val="9"/>
              <c:layout>
                <c:manualLayout>
                  <c:x val="0"/>
                  <c:y val="-5.3580544496462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41E-4935-9148-C5EDB5B6CA2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трансферты</c:v>
                </c:pt>
                <c:pt idx="4">
                  <c:v>Прочие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62347</c:v>
                </c:pt>
                <c:pt idx="1">
                  <c:v>33432</c:v>
                </c:pt>
                <c:pt idx="2">
                  <c:v>20391</c:v>
                </c:pt>
                <c:pt idx="3">
                  <c:v>3190</c:v>
                </c:pt>
                <c:pt idx="4">
                  <c:v>1335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941E-4935-9148-C5EDB5B6CA2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41869952"/>
        <c:axId val="241871488"/>
        <c:axId val="0"/>
      </c:bar3DChart>
      <c:catAx>
        <c:axId val="2418699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41871488"/>
        <c:crosses val="autoZero"/>
        <c:auto val="1"/>
        <c:lblAlgn val="ctr"/>
        <c:lblOffset val="100"/>
        <c:noMultiLvlLbl val="0"/>
      </c:catAx>
      <c:valAx>
        <c:axId val="2418714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4186995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686098654708519E-3"/>
          <c:y val="0.10985507246376812"/>
          <c:w val="0.74925932464719935"/>
          <c:h val="0.863574879227053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6615715075974247"/>
                  <c:y val="-0.1119732587774354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6E6-4682-9D67-CE53CF6F2301}"/>
                </c:ext>
              </c:extLst>
            </c:dLbl>
            <c:dLbl>
              <c:idx val="1"/>
              <c:layout>
                <c:manualLayout>
                  <c:x val="0.10350517283994209"/>
                  <c:y val="-0.1352658906767088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E6-4682-9D67-CE53CF6F2301}"/>
                </c:ext>
              </c:extLst>
            </c:dLbl>
            <c:dLbl>
              <c:idx val="2"/>
              <c:layout>
                <c:manualLayout>
                  <c:x val="9.4846109482951399E-2"/>
                  <c:y val="0.1002993647533188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6E6-4682-9D67-CE53CF6F2301}"/>
                </c:ext>
              </c:extLst>
            </c:dLbl>
            <c:dLbl>
              <c:idx val="3"/>
              <c:layout>
                <c:manualLayout>
                  <c:x val="-3.4841283852971291E-2"/>
                  <c:y val="-2.643919510061241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6E6-4682-9D67-CE53CF6F2301}"/>
                </c:ext>
              </c:extLst>
            </c:dLbl>
            <c:dLbl>
              <c:idx val="4"/>
              <c:layout>
                <c:manualLayout>
                  <c:x val="5.3751044572343254E-2"/>
                  <c:y val="-2.541233976187759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6E6-4682-9D67-CE53CF6F2301}"/>
                </c:ext>
              </c:extLst>
            </c:dLbl>
            <c:dLbl>
              <c:idx val="5"/>
              <c:layout>
                <c:manualLayout>
                  <c:x val="3.2419170697833177E-2"/>
                  <c:y val="0.1519093537220890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6E6-4682-9D67-CE53CF6F2301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Дотации - 51,7%</c:v>
                </c:pt>
                <c:pt idx="1">
                  <c:v>Субсидии - 27,7%</c:v>
                </c:pt>
                <c:pt idx="2">
                  <c:v>Субвенции - 16,9%</c:v>
                </c:pt>
                <c:pt idx="3">
                  <c:v>Иные трансферты - 2,6%</c:v>
                </c:pt>
                <c:pt idx="4">
                  <c:v>Прочие (фин.пом.) - 1,1%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62347</c:v>
                </c:pt>
                <c:pt idx="1">
                  <c:v>33432</c:v>
                </c:pt>
                <c:pt idx="2">
                  <c:v>20391</c:v>
                </c:pt>
                <c:pt idx="3">
                  <c:v>3190</c:v>
                </c:pt>
                <c:pt idx="4">
                  <c:v>1335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6E6-4682-9D67-CE53CF6F23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4234A-213D-4D4A-9859-8044A93B55B4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4FC22-F839-4C72-8715-61572AF26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891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4FC22-F839-4C72-8715-61572AF2617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122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к отчету об исполнении бюджета муниципального района Камышлинский Самарской области     за 9 месяцев 2022 года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348880"/>
            <a:ext cx="8062912" cy="1296144"/>
          </a:xfrm>
        </p:spPr>
        <p:txBody>
          <a:bodyPr>
            <a:normAutofit/>
          </a:bodyPr>
          <a:lstStyle/>
          <a:p>
            <a:r>
              <a:rPr lang="ru-RU" sz="4800" dirty="0"/>
              <a:t>БЮДЖЕТ ДЛЯ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4114240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БЕЗВОЗМЕЗДНЫЕ ПОСТУПЛЕНИЯ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4897746"/>
              </p:ext>
            </p:extLst>
          </p:nvPr>
        </p:nvGraphicFramePr>
        <p:xfrm>
          <a:off x="251520" y="980728"/>
          <a:ext cx="864096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0778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БЕЗВОЗМЕЗДНЫЕ ПОСТУПЛЕНИЯ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4052018"/>
              </p:ext>
            </p:extLst>
          </p:nvPr>
        </p:nvGraphicFramePr>
        <p:xfrm>
          <a:off x="323850" y="1196975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4591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РАСХОДЫ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949501"/>
              </p:ext>
            </p:extLst>
          </p:nvPr>
        </p:nvGraphicFramePr>
        <p:xfrm>
          <a:off x="323850" y="981075"/>
          <a:ext cx="8496300" cy="5188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38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202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Назначено,</a:t>
                      </a:r>
                      <a:r>
                        <a:rPr lang="ru-RU" baseline="0" dirty="0"/>
                        <a:t> тыс.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Исполнено 9 мес. 22 г.,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% исполнения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809">
                <a:tc>
                  <a:txBody>
                    <a:bodyPr/>
                    <a:lstStyle/>
                    <a:p>
                      <a:r>
                        <a:rPr lang="ru-RU" dirty="0"/>
                        <a:t>Общегосударственные вопросы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57</a:t>
                      </a:r>
                      <a:r>
                        <a:rPr lang="ru-RU" baseline="0" dirty="0"/>
                        <a:t> 925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38</a:t>
                      </a:r>
                      <a:r>
                        <a:rPr lang="ru-RU" baseline="0" dirty="0"/>
                        <a:t> 824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67,0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540">
                <a:tc>
                  <a:txBody>
                    <a:bodyPr/>
                    <a:lstStyle/>
                    <a:p>
                      <a:r>
                        <a:rPr lang="ru-RU" dirty="0"/>
                        <a:t>Национальная безопасность (ЕДДС)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  <a:r>
                        <a:rPr lang="ru-RU" baseline="0" dirty="0"/>
                        <a:t> 102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  <a:r>
                        <a:rPr lang="ru-RU" baseline="0" dirty="0"/>
                        <a:t> 501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71.4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0540">
                <a:tc>
                  <a:txBody>
                    <a:bodyPr/>
                    <a:lstStyle/>
                    <a:p>
                      <a:r>
                        <a:rPr lang="ru-RU" dirty="0"/>
                        <a:t>Национальная экономика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</a:t>
                      </a:r>
                      <a:r>
                        <a:rPr lang="ru-RU" baseline="0" dirty="0"/>
                        <a:t> 143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</a:t>
                      </a:r>
                      <a:r>
                        <a:rPr lang="ru-RU" baseline="0" dirty="0"/>
                        <a:t> 396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54,0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3409">
                <a:tc>
                  <a:txBody>
                    <a:bodyPr/>
                    <a:lstStyle/>
                    <a:p>
                      <a:r>
                        <a:rPr lang="ru-RU" dirty="0"/>
                        <a:t>Жилищно-коммунальное</a:t>
                      </a:r>
                      <a:r>
                        <a:rPr lang="ru-RU" baseline="0" dirty="0"/>
                        <a:t> хозяйство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62</a:t>
                      </a:r>
                      <a:r>
                        <a:rPr lang="ru-RU" baseline="0" dirty="0"/>
                        <a:t> 651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</a:t>
                      </a:r>
                      <a:r>
                        <a:rPr lang="ru-RU" baseline="0" dirty="0"/>
                        <a:t> 439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32,6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ru-RU" dirty="0"/>
                        <a:t>Охрана окружающей среды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ru-RU" dirty="0"/>
                        <a:t>Образование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61</a:t>
                      </a:r>
                      <a:r>
                        <a:rPr lang="ru-RU" baseline="0" dirty="0"/>
                        <a:t> 887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31</a:t>
                      </a:r>
                      <a:r>
                        <a:rPr lang="ru-RU" baseline="0" dirty="0"/>
                        <a:t> 520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50,9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0540">
                <a:tc>
                  <a:txBody>
                    <a:bodyPr/>
                    <a:lstStyle/>
                    <a:p>
                      <a:r>
                        <a:rPr lang="ru-RU" dirty="0"/>
                        <a:t>Культура (мероприятия,</a:t>
                      </a:r>
                      <a:r>
                        <a:rPr lang="ru-RU" baseline="0" dirty="0"/>
                        <a:t> инвентарь, ФОТ)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24</a:t>
                      </a:r>
                      <a:r>
                        <a:rPr lang="ru-RU" baseline="0" dirty="0"/>
                        <a:t> 555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18</a:t>
                      </a:r>
                      <a:r>
                        <a:rPr lang="ru-RU" baseline="0" dirty="0"/>
                        <a:t> 882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76,9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137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РАСХОДЫ (продолжение)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4599201"/>
              </p:ext>
            </p:extLst>
          </p:nvPr>
        </p:nvGraphicFramePr>
        <p:xfrm>
          <a:off x="323850" y="981072"/>
          <a:ext cx="8496300" cy="5196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38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579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Назначено,</a:t>
                      </a:r>
                      <a:r>
                        <a:rPr lang="ru-RU" baseline="0" dirty="0"/>
                        <a:t> тыс.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Исполнено 9 мес. 22 г.,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% исполнения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577">
                <a:tc>
                  <a:txBody>
                    <a:bodyPr/>
                    <a:lstStyle/>
                    <a:p>
                      <a:r>
                        <a:rPr lang="ru-RU" dirty="0"/>
                        <a:t>Здравоохранение (стипендия, найм квартиры)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18,5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994">
                <a:tc>
                  <a:txBody>
                    <a:bodyPr/>
                    <a:lstStyle/>
                    <a:p>
                      <a:r>
                        <a:rPr lang="ru-RU" dirty="0"/>
                        <a:t>Социальная политика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25</a:t>
                      </a:r>
                      <a:r>
                        <a:rPr lang="ru-RU" baseline="0" dirty="0"/>
                        <a:t> 988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16</a:t>
                      </a:r>
                      <a:r>
                        <a:rPr lang="ru-RU" baseline="0" dirty="0"/>
                        <a:t> 566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63,7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0577">
                <a:tc>
                  <a:txBody>
                    <a:bodyPr/>
                    <a:lstStyle/>
                    <a:p>
                      <a:r>
                        <a:rPr lang="ru-RU" dirty="0"/>
                        <a:t>Физическая культура и спорт (соревнования,</a:t>
                      </a:r>
                      <a:r>
                        <a:rPr lang="ru-RU" baseline="0" dirty="0"/>
                        <a:t> инвентарь)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76,4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7505">
                <a:tc>
                  <a:txBody>
                    <a:bodyPr/>
                    <a:lstStyle/>
                    <a:p>
                      <a:r>
                        <a:rPr lang="ru-RU" dirty="0"/>
                        <a:t>Средства</a:t>
                      </a:r>
                      <a:r>
                        <a:rPr lang="ru-RU" baseline="0" dirty="0"/>
                        <a:t> массовой информации (МАУ ИЦ «</a:t>
                      </a:r>
                      <a:r>
                        <a:rPr lang="ru-RU" baseline="0" dirty="0" err="1"/>
                        <a:t>Нур</a:t>
                      </a:r>
                      <a:r>
                        <a:rPr lang="ru-RU" baseline="0" dirty="0"/>
                        <a:t>»)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  <a:r>
                        <a:rPr lang="ru-RU" baseline="0" dirty="0"/>
                        <a:t> 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5790">
                <a:tc>
                  <a:txBody>
                    <a:bodyPr/>
                    <a:lstStyle/>
                    <a:p>
                      <a:r>
                        <a:rPr lang="ru-RU" dirty="0"/>
                        <a:t>Обслуживание муниципального</a:t>
                      </a:r>
                      <a:r>
                        <a:rPr lang="ru-RU" baseline="0" dirty="0"/>
                        <a:t> долга (проценты)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56,2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0577">
                <a:tc>
                  <a:txBody>
                    <a:bodyPr/>
                    <a:lstStyle/>
                    <a:p>
                      <a:r>
                        <a:rPr lang="ru-RU" dirty="0"/>
                        <a:t>Межбюджетные трансферты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</a:t>
                      </a:r>
                      <a:r>
                        <a:rPr lang="ru-RU" baseline="0" dirty="0"/>
                        <a:t> 878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</a:t>
                      </a:r>
                      <a:r>
                        <a:rPr lang="ru-RU" baseline="0" dirty="0"/>
                        <a:t> 868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99,8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0577">
                <a:tc>
                  <a:txBody>
                    <a:bodyPr/>
                    <a:lstStyle/>
                    <a:p>
                      <a:r>
                        <a:rPr lang="ru-RU" dirty="0"/>
                        <a:t>Общий итог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252</a:t>
                      </a:r>
                      <a:r>
                        <a:rPr lang="ru-RU" baseline="0" dirty="0"/>
                        <a:t> 075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139</a:t>
                      </a:r>
                      <a:r>
                        <a:rPr lang="ru-RU" baseline="0" dirty="0"/>
                        <a:t> 806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55,5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195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РАСХОДЫ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5727824"/>
              </p:ext>
            </p:extLst>
          </p:nvPr>
        </p:nvGraphicFramePr>
        <p:xfrm>
          <a:off x="323850" y="1196975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6386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ОБЩЕГОСУДАРСТВЕННЫЕ РАСХОДЫ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8981869"/>
              </p:ext>
            </p:extLst>
          </p:nvPr>
        </p:nvGraphicFramePr>
        <p:xfrm>
          <a:off x="323850" y="1196975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5874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НАЦИОНАЛЬНАЯ ЭКОНОМИКА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3383861"/>
              </p:ext>
            </p:extLst>
          </p:nvPr>
        </p:nvGraphicFramePr>
        <p:xfrm>
          <a:off x="323850" y="1196975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3688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ЖИЛИЩНО-КОММУНАЛЬНОЕ ХОЗЯЙСТВО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9780256"/>
              </p:ext>
            </p:extLst>
          </p:nvPr>
        </p:nvGraphicFramePr>
        <p:xfrm>
          <a:off x="323528" y="1196752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6486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ОБРАЗОВАНИЕ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3978187"/>
              </p:ext>
            </p:extLst>
          </p:nvPr>
        </p:nvGraphicFramePr>
        <p:xfrm>
          <a:off x="323528" y="1196752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317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СОЦИАЛЬНАЯ ПОЛИТИКА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5350927"/>
              </p:ext>
            </p:extLst>
          </p:nvPr>
        </p:nvGraphicFramePr>
        <p:xfrm>
          <a:off x="323528" y="1196752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1843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УТВЕРЖДЕННЫЕ ЗНАЧЕНИЯ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6648124"/>
              </p:ext>
            </p:extLst>
          </p:nvPr>
        </p:nvGraphicFramePr>
        <p:xfrm>
          <a:off x="323850" y="2420887"/>
          <a:ext cx="8496300" cy="3128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4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7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808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Дата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Доходы, </a:t>
                      </a:r>
                      <a:r>
                        <a:rPr lang="ru-RU" dirty="0" err="1"/>
                        <a:t>тыс.руб</a:t>
                      </a:r>
                      <a:r>
                        <a:rPr lang="ru-RU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Расходы, </a:t>
                      </a:r>
                      <a:r>
                        <a:rPr lang="ru-RU" dirty="0" err="1"/>
                        <a:t>тыс.руб</a:t>
                      </a:r>
                      <a:r>
                        <a:rPr lang="ru-RU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Профицит/Дефицит, </a:t>
                      </a:r>
                      <a:r>
                        <a:rPr lang="ru-RU" dirty="0" err="1"/>
                        <a:t>тыс.руб</a:t>
                      </a:r>
                      <a:r>
                        <a:rPr lang="ru-RU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08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 23.12.2021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165 801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169 109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-3 308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808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 01.10.2022 г. (с учетом уведомления)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243</a:t>
                      </a:r>
                      <a:r>
                        <a:rPr lang="ru-RU" baseline="0" dirty="0"/>
                        <a:t> 032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252</a:t>
                      </a:r>
                      <a:r>
                        <a:rPr lang="ru-RU" baseline="0" dirty="0"/>
                        <a:t> 075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-9 043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08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+/-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+77</a:t>
                      </a:r>
                      <a:r>
                        <a:rPr lang="ru-RU" baseline="0" dirty="0"/>
                        <a:t> 231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+82</a:t>
                      </a:r>
                      <a:r>
                        <a:rPr lang="ru-RU" baseline="0" dirty="0"/>
                        <a:t> 966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+5 735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49815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/>
              <a:t>МЕЖБЮДЖЕТНЫЕ ТРАНСФЕРТЫ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7494324"/>
              </p:ext>
            </p:extLst>
          </p:nvPr>
        </p:nvGraphicFramePr>
        <p:xfrm>
          <a:off x="323528" y="1196752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94594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/>
          <a:lstStyle/>
          <a:p>
            <a:pPr algn="ctr"/>
            <a:r>
              <a:rPr lang="ru-RU" dirty="0"/>
              <a:t>МУНИЦИПАЛЬНЫЙ ДОЛГ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0701194"/>
              </p:ext>
            </p:extLst>
          </p:nvPr>
        </p:nvGraphicFramePr>
        <p:xfrm>
          <a:off x="323850" y="2132857"/>
          <a:ext cx="8496300" cy="3096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3211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Сумма, тыс.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2114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Погашение долговых обязательств за период с 01.01.2022 г. – 30.09.2022</a:t>
                      </a:r>
                      <a:r>
                        <a:rPr lang="ru-RU" baseline="0" dirty="0"/>
                        <a:t>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</a:t>
                      </a:r>
                      <a:r>
                        <a:rPr lang="ru-RU" baseline="0" dirty="0"/>
                        <a:t> 076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2114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Заимствование</a:t>
                      </a:r>
                      <a:r>
                        <a:rPr lang="ru-RU" baseline="0" dirty="0"/>
                        <a:t> в целях погашения долговых обязательств за период с 01.01.2022 г. – 30.09.2022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  <a:r>
                        <a:rPr lang="ru-RU" baseline="0" dirty="0"/>
                        <a:t> 387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4193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МУНИЦИПАЛЬНЫЙ ДОЛГ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5839177"/>
              </p:ext>
            </p:extLst>
          </p:nvPr>
        </p:nvGraphicFramePr>
        <p:xfrm>
          <a:off x="251520" y="1052736"/>
          <a:ext cx="8642350" cy="5329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71579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ИПОЛНЕНИЕ БЮДЖЕТА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4783251"/>
              </p:ext>
            </p:extLst>
          </p:nvPr>
        </p:nvGraphicFramePr>
        <p:xfrm>
          <a:off x="457200" y="1882775"/>
          <a:ext cx="8229600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Назначено,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Исполнено        9 мес. 2022 г.,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Процент исполнения,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243</a:t>
                      </a:r>
                      <a:r>
                        <a:rPr lang="ru-RU" baseline="0" dirty="0"/>
                        <a:t> 032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145</a:t>
                      </a:r>
                      <a:r>
                        <a:rPr lang="ru-RU" baseline="0" dirty="0"/>
                        <a:t> 938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252</a:t>
                      </a:r>
                      <a:r>
                        <a:rPr lang="ru-RU" baseline="0" dirty="0"/>
                        <a:t> 075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139</a:t>
                      </a:r>
                      <a:r>
                        <a:rPr lang="ru-RU" baseline="0" dirty="0"/>
                        <a:t> 806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55,5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ПРОФИЦИТ / ДЕФИЦИТ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-9</a:t>
                      </a:r>
                      <a:r>
                        <a:rPr lang="ru-RU" baseline="0" dirty="0"/>
                        <a:t> 043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+6</a:t>
                      </a:r>
                      <a:r>
                        <a:rPr lang="ru-RU" baseline="0" dirty="0"/>
                        <a:t> 132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821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041826"/>
          </a:xfrm>
        </p:spPr>
        <p:txBody>
          <a:bodyPr/>
          <a:lstStyle/>
          <a:p>
            <a:r>
              <a:rPr lang="ru-RU" dirty="0"/>
              <a:t>СПАСИБО ЗА ВНИМАНИЕ !</a:t>
            </a:r>
          </a:p>
        </p:txBody>
      </p:sp>
    </p:spTree>
    <p:extLst>
      <p:ext uri="{BB962C8B-B14F-4D97-AF65-F5344CB8AC3E}">
        <p14:creationId xmlns:p14="http://schemas.microsoft.com/office/powerpoint/2010/main" val="2063659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/>
          <a:lstStyle/>
          <a:p>
            <a:pPr algn="ctr"/>
            <a:r>
              <a:rPr lang="ru-RU" dirty="0"/>
              <a:t>ИСПОЛНЕНИЕ ДОХОДОВ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196928"/>
              </p:ext>
            </p:extLst>
          </p:nvPr>
        </p:nvGraphicFramePr>
        <p:xfrm>
          <a:off x="251520" y="1340768"/>
          <a:ext cx="8568952" cy="5114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32448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57250"/>
          </a:xfrm>
        </p:spPr>
        <p:txBody>
          <a:bodyPr/>
          <a:lstStyle/>
          <a:p>
            <a:pPr algn="ctr"/>
            <a:r>
              <a:rPr lang="ru-RU" dirty="0"/>
              <a:t>ОБЩИЙ ОБЪЕМ ДОХОДОВ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2576917"/>
              </p:ext>
            </p:extLst>
          </p:nvPr>
        </p:nvGraphicFramePr>
        <p:xfrm>
          <a:off x="251520" y="1052736"/>
          <a:ext cx="864096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7418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СОБСТВЕННЫЕ ДОХОДЫ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259696"/>
              </p:ext>
            </p:extLst>
          </p:nvPr>
        </p:nvGraphicFramePr>
        <p:xfrm>
          <a:off x="251520" y="1052736"/>
          <a:ext cx="8642350" cy="5329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3565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/>
          <a:lstStyle/>
          <a:p>
            <a:r>
              <a:rPr lang="ru-RU" dirty="0"/>
              <a:t>СОБСТВЕННЫЕ ДОХОДЫ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2042815"/>
              </p:ext>
            </p:extLst>
          </p:nvPr>
        </p:nvGraphicFramePr>
        <p:xfrm>
          <a:off x="251520" y="980728"/>
          <a:ext cx="864096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439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/>
          <a:lstStyle/>
          <a:p>
            <a:pPr algn="ctr"/>
            <a:r>
              <a:rPr lang="ru-RU" dirty="0"/>
              <a:t>НАЛОГОВЫЕ ДОХОДЫ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5331232"/>
              </p:ext>
            </p:extLst>
          </p:nvPr>
        </p:nvGraphicFramePr>
        <p:xfrm>
          <a:off x="323850" y="1196975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0983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/>
          <a:lstStyle/>
          <a:p>
            <a:pPr algn="ctr"/>
            <a:r>
              <a:rPr lang="ru-RU" dirty="0"/>
              <a:t>НЕНАЛОГОВЫЕ ДОХОДЫ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872527"/>
              </p:ext>
            </p:extLst>
          </p:nvPr>
        </p:nvGraphicFramePr>
        <p:xfrm>
          <a:off x="323850" y="1196975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9853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/>
              <a:t>БЕЗВОЗМЕЗДНЫЕ ПОСТУПЛЕНИЯ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883974"/>
              </p:ext>
            </p:extLst>
          </p:nvPr>
        </p:nvGraphicFramePr>
        <p:xfrm>
          <a:off x="251520" y="1052736"/>
          <a:ext cx="8642350" cy="5329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36915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1617</TotalTime>
  <Words>430</Words>
  <Application>Microsoft Office PowerPoint</Application>
  <PresentationFormat>Экран (4:3)</PresentationFormat>
  <Paragraphs>142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Calibri</vt:lpstr>
      <vt:lpstr>Century Gothic</vt:lpstr>
      <vt:lpstr>Verdana</vt:lpstr>
      <vt:lpstr>Wingdings 2</vt:lpstr>
      <vt:lpstr>Яркая</vt:lpstr>
      <vt:lpstr>к отчету об исполнении бюджета муниципального района Камышлинский Самарской области     за 9 месяцев 2022 года</vt:lpstr>
      <vt:lpstr>УТВЕРЖДЕННЫЕ ЗНАЧЕНИЯ</vt:lpstr>
      <vt:lpstr>ИСПОЛНЕНИЕ ДОХОДОВ</vt:lpstr>
      <vt:lpstr>ОБЩИЙ ОБЪЕМ ДОХОДОВ</vt:lpstr>
      <vt:lpstr>СОБСТВЕННЫЕ ДОХОДЫ</vt:lpstr>
      <vt:lpstr>СОБСТВЕННЫЕ ДОХОДЫ</vt:lpstr>
      <vt:lpstr>НАЛОГОВЫЕ ДОХОДЫ</vt:lpstr>
      <vt:lpstr>НЕНАЛОГОВЫЕ ДОХОДЫ</vt:lpstr>
      <vt:lpstr>БЕЗВОЗМЕЗДНЫЕ ПОСТУПЛЕНИЯ</vt:lpstr>
      <vt:lpstr>БЕЗВОЗМЕЗДНЫЕ ПОСТУПЛЕНИЯ</vt:lpstr>
      <vt:lpstr>БЕЗВОЗМЕЗДНЫЕ ПОСТУПЛЕНИЯ</vt:lpstr>
      <vt:lpstr>РАСХОДЫ</vt:lpstr>
      <vt:lpstr>РАСХОДЫ (продолжение)</vt:lpstr>
      <vt:lpstr>РАСХОДЫ</vt:lpstr>
      <vt:lpstr>ОБЩЕГОСУДАРСТВЕННЫЕ РАСХОДЫ</vt:lpstr>
      <vt:lpstr>НАЦИОНАЛЬНАЯ ЭКОНОМИКА</vt:lpstr>
      <vt:lpstr>ЖИЛИЩНО-КОММУНАЛЬНОЕ ХОЗЯЙСТВО </vt:lpstr>
      <vt:lpstr>ОБРАЗОВАНИЕ</vt:lpstr>
      <vt:lpstr>СОЦИАЛЬНАЯ ПОЛИТИКА</vt:lpstr>
      <vt:lpstr>МЕЖБЮДЖЕТНЫЕ ТРАНСФЕРТЫ</vt:lpstr>
      <vt:lpstr>МУНИЦИПАЛЬНЫЙ ДОЛГ</vt:lpstr>
      <vt:lpstr>МУНИЦИПАЛЬНЫЙ ДОЛГ</vt:lpstr>
      <vt:lpstr>ИПОЛНЕНИЕ БЮДЖЕТА</vt:lpstr>
      <vt:lpstr>СПАСИБО ЗА ВНИМАНИЕ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отчету об исполнении бюджета муниципального района Камышлинский Самарской области за 2021 год</dc:title>
  <dc:creator>ФЭУ</dc:creator>
  <cp:lastModifiedBy>Econom</cp:lastModifiedBy>
  <cp:revision>104</cp:revision>
  <cp:lastPrinted>2022-11-23T09:30:32Z</cp:lastPrinted>
  <dcterms:created xsi:type="dcterms:W3CDTF">2022-05-21T06:22:33Z</dcterms:created>
  <dcterms:modified xsi:type="dcterms:W3CDTF">2022-11-24T05:17:24Z</dcterms:modified>
</cp:coreProperties>
</file>