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94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575EF7-C083-41D9-A081-B408442C8146}">
  <a:tblStyle styleId="{55575EF7-C083-41D9-A081-B408442C81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36D07F-AEFD-4340-A71C-2ADED62338A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9C59E90-C8F1-44DE-82F6-22ABC52FA808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62EA48-26EF-4594-9AFB-DE1BCE5F9730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EE8"/>
          </a:solidFill>
        </a:fill>
      </a:tcStyle>
    </a:wholeTbl>
    <a:band1H>
      <a:tcTxStyle/>
      <a:tcStyle>
        <a:tcBdr/>
        <a:fill>
          <a:solidFill>
            <a:srgbClr val="FCDC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CDC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480" cy="497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917" y="0"/>
            <a:ext cx="2971480" cy="497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7764"/>
            <a:ext cx="2971480" cy="49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917" y="9447764"/>
            <a:ext cx="2971480" cy="49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480" y="4724678"/>
            <a:ext cx="5487042" cy="4476512"/>
          </a:xfrm>
          <a:prstGeom prst="rect">
            <a:avLst/>
          </a:prstGeom>
        </p:spPr>
        <p:txBody>
          <a:bodyPr spcFirstLastPara="1" wrap="square" lIns="91950" tIns="45975" rIns="91950" bIns="459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0" y="116632"/>
            <a:ext cx="9036496" cy="438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Arial"/>
              <a:buNone/>
            </a:pPr>
            <a:br>
              <a:rPr lang="ru-RU" sz="3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3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Отчет об исполнении бюджета муниципального района Камышлинский</a:t>
            </a:r>
            <a:br>
              <a:rPr lang="ru-RU" sz="3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3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Самарской области</a:t>
            </a:r>
            <a:br>
              <a:rPr lang="ru-RU" sz="3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3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 9 месяцев 2021 года</a:t>
            </a:r>
            <a:endParaRPr sz="38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827584" y="5877272"/>
            <a:ext cx="770485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ru-RU" sz="2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с. Камышла, 202</a:t>
            </a:r>
            <a:r>
              <a:rPr lang="ru-RU" sz="2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-RU" sz="2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год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ШТРАФЫ </a:t>
            </a:r>
            <a:r>
              <a:rPr lang="ru-RU" sz="2430"/>
              <a:t>(продолжение)</a:t>
            </a:r>
            <a:endParaRPr sz="2430"/>
          </a:p>
        </p:txBody>
      </p:sp>
      <p:graphicFrame>
        <p:nvGraphicFramePr>
          <p:cNvPr id="146" name="Google Shape;146;p22"/>
          <p:cNvGraphicFramePr/>
          <p:nvPr/>
        </p:nvGraphicFramePr>
        <p:xfrm>
          <a:off x="467544" y="105273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4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Наименование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 20/19,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За административные правонарушения в области предпринимательства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0,04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За административные правонарушения в области финансов, налогов и сборов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0,04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6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 административные правонарушения, посягающие на институты государственной власти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2 276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0,32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0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 административные правонарушения против порядка управления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167 676</a:t>
                      </a: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23,78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1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Иные штрафы, неустойки, пени, возмещение причиненного ущерба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6 788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0,97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ВСЕГО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705 078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None/>
            </a:pPr>
            <a:r>
              <a:rPr lang="ru-RU" sz="3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Динамика межбюджетных трансфертов из других бюджетов</a:t>
            </a:r>
            <a:endParaRPr sz="3200"/>
          </a:p>
        </p:txBody>
      </p:sp>
      <p:graphicFrame>
        <p:nvGraphicFramePr>
          <p:cNvPr id="152" name="Google Shape;152;p23"/>
          <p:cNvGraphicFramePr/>
          <p:nvPr/>
        </p:nvGraphicFramePr>
        <p:xfrm>
          <a:off x="467543" y="119675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{3736D07F-AEFD-4340-A71C-2ADED62338A7}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874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Наименование укрупненных 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показателей бюджета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 мес. 20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      9 мес.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Исполнение к плану 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%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Темп роста к 20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%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Удельный вес в общем объеме межбюджет. трансфертов %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2021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Дотации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55 984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75 894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52 755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52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Субсидии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19 235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32 635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5 190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Субвенции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27 873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32 221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21 740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Межбюджетные трансферты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4 253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12 509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10 395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</a:t>
                      </a:r>
                      <a:endParaRPr sz="1800" b="1">
                        <a:solidFill>
                          <a:srgbClr val="0F243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107 345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153 259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90 080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ДОТАЦИИ</a:t>
            </a:r>
            <a:endParaRPr sz="3959"/>
          </a:p>
        </p:txBody>
      </p:sp>
      <p:graphicFrame>
        <p:nvGraphicFramePr>
          <p:cNvPr id="158" name="Google Shape;158;p24"/>
          <p:cNvGraphicFramePr/>
          <p:nvPr/>
        </p:nvGraphicFramePr>
        <p:xfrm>
          <a:off x="467544" y="10264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4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Наименование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 21/20,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Дотации на выравнивание бюджетной обеспеченности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27 214 900      (24 772 000)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52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Дотация на сбалансированность бюджетов </a:t>
                      </a:r>
                      <a:endParaRPr sz="18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22 198 600       (29 751 700</a:t>
                      </a:r>
                      <a:endParaRPr sz="18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42</a:t>
                      </a:r>
                      <a:endParaRPr sz="18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5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Прочие дотации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3 341 562           (1 459 954)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5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ВСЕГО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52 755 062       (55 983 654)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СУБСИДИИ</a:t>
            </a:r>
            <a:endParaRPr sz="3959"/>
          </a:p>
        </p:txBody>
      </p:sp>
      <p:graphicFrame>
        <p:nvGraphicFramePr>
          <p:cNvPr id="164" name="Google Shape;164;p25"/>
          <p:cNvGraphicFramePr/>
          <p:nvPr/>
        </p:nvGraphicFramePr>
        <p:xfrm>
          <a:off x="467544" y="10264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4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Наименование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 21/20,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 реализацию мероприятий по обеспечению жильем молодых семей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382 779         (572 065)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4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 реализацию мероприятий по государственной программе КРСТ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1 850 354        (11 387 112)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36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4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 реализацию мероприятий по государственной программе «ФКГС»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2 534 807           (3 486 448)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49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4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Прочие субсидии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421 872         (136 302)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8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4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ВСЕГО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5 189 811</a:t>
                      </a:r>
                      <a:endParaRPr sz="18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    (19 235 232)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СУБВЕНЦИИ</a:t>
            </a:r>
            <a:endParaRPr sz="3959"/>
          </a:p>
        </p:txBody>
      </p:sp>
      <p:graphicFrame>
        <p:nvGraphicFramePr>
          <p:cNvPr id="170" name="Google Shape;170;p26"/>
          <p:cNvGraphicFramePr/>
          <p:nvPr/>
        </p:nvGraphicFramePr>
        <p:xfrm>
          <a:off x="467544" y="10264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4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Наименование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 21/20,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 выполнение передаваемых полномочий субъекта РФ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4 951 476           (4 846 103)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23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 содержание ребенка в семье опекуна и приемной семье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6 041 758           (7 153 183)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28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 предоставление жилых помещений детям-сиротам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7 368 562           (9 830 228)</a:t>
                      </a: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34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Обеспечение жильем тружеников тыла ВОВ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 (4 918 188)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Прочие субвенции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3 378 039                (1 125 681)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15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4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ВСЕГО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21 739 837      (27 873 383)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20"/>
              <a:buFont typeface="Times New Roman"/>
              <a:buNone/>
            </a:pPr>
            <a:r>
              <a:rPr lang="ru-RU" sz="162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расходов местного бюджета по разделам бюджетной классификации (с учетом безвозмездных поступлений),  (тыс. рублей) </a:t>
            </a:r>
            <a:endParaRPr/>
          </a:p>
        </p:txBody>
      </p:sp>
      <p:graphicFrame>
        <p:nvGraphicFramePr>
          <p:cNvPr id="176" name="Google Shape;176;p27"/>
          <p:cNvGraphicFramePr/>
          <p:nvPr/>
        </p:nvGraphicFramePr>
        <p:xfrm>
          <a:off x="467544" y="101796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39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Наименование раздела</a:t>
                      </a:r>
                      <a:endParaRPr/>
                    </a:p>
                  </a:txBody>
                  <a:tcPr marL="8275" marR="8275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  на 202</a:t>
                      </a:r>
                      <a:r>
                        <a:rPr lang="ru-RU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год</a:t>
                      </a:r>
                      <a:endParaRPr sz="1400" b="1" i="0" u="none" strike="noStrike">
                        <a:solidFill>
                          <a:srgbClr val="0F243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275" marR="8275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Исполнено                 за 9 месяцев 202</a:t>
                      </a:r>
                      <a:r>
                        <a:rPr lang="ru-RU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год </a:t>
                      </a:r>
                      <a:endParaRPr/>
                    </a:p>
                  </a:txBody>
                  <a:tcPr marL="8275" marR="8275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Исполнение, %</a:t>
                      </a:r>
                      <a:endParaRPr sz="1400" b="1" i="0" u="none" strike="noStrike">
                        <a:solidFill>
                          <a:srgbClr val="0F243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275" marR="8275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Доля в общем объеме    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расходов,  %</a:t>
                      </a:r>
                      <a:endParaRPr sz="1400" b="1" i="0" u="none" strike="noStrike">
                        <a:solidFill>
                          <a:srgbClr val="0F243E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275" marR="8275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Общегосударственные вопросы (содержание муниципальных учреждений)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53 632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36 493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68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Образование (содержание школ и детских садов, текущий ремонт)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34 895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18 715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Культура (ФОТ работников в сфере культуры, библиотечной системы, мероприятия)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23 046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16 174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Здравоохранение</a:t>
                      </a: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</a:t>
                      </a:r>
                      <a:r>
                        <a:rPr lang="ru-RU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поддержка молодым врачам</a:t>
                      </a: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Социальная политика (социальные программы)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25 833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16 066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62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Национальная экономика (содержание управления сельского хозяйства, субсидии фермерам, возмещение убытков по автобусам)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7 790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5 132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Межбюджетные трансферты поселениям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11 984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7 672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Национальная безопасность (ЕДДС)</a:t>
                      </a:r>
                      <a:endParaRPr/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1 726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1 373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Средства массовой информации (МАУ ИЦ «Нур»)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1 100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88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Физическая культура и спорт (мероприятия)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ЖКХ (КРСТ, </a:t>
                      </a:r>
                      <a:r>
                        <a:rPr lang="ru-RU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ФКГС</a:t>
                      </a:r>
                      <a:r>
                        <a:rPr lang="ru-RU" sz="1400" b="0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ремонт)</a:t>
                      </a:r>
                      <a:endParaRPr sz="1400" b="0" i="0" u="none" strike="noStrik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36 119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15 778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 расходов</a:t>
                      </a:r>
                      <a:endParaRPr/>
                    </a:p>
                  </a:txBody>
                  <a:tcPr marL="36000" marR="36000" marT="827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196 891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118 903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  <a:prstGeom prst="rect">
            <a:avLst/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0800000" scaled="0"/>
          </a:gradFill>
          <a:ln>
            <a:noFill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</a:pPr>
            <a:r>
              <a:rPr lang="ru-RU"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Финансово-экономическое управление Администрации муниципального района  Камышлинский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28"/>
          <p:cNvSpPr txBox="1">
            <a:spLocks noGrp="1"/>
          </p:cNvSpPr>
          <p:nvPr>
            <p:ph type="body" idx="1"/>
          </p:nvPr>
        </p:nvSpPr>
        <p:spPr>
          <a:xfrm>
            <a:off x="457200" y="1052737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</a:pPr>
            <a:r>
              <a:rPr lang="ru-RU"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Сведения о структуре муниципального долга </a:t>
            </a:r>
            <a:r>
              <a:rPr lang="ru-RU" sz="1800" b="1" u="sng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районного</a:t>
            </a:r>
            <a:r>
              <a:rPr lang="ru-RU"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бюджета ,           (млн. рублей) </a:t>
            </a:r>
            <a:endParaRPr/>
          </a:p>
          <a:p>
            <a:pPr marL="342900" lvl="0" indent="-24130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3" name="Google Shape;18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260648"/>
            <a:ext cx="466725" cy="6480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4" name="Google Shape;184;p28"/>
          <p:cNvGraphicFramePr/>
          <p:nvPr/>
        </p:nvGraphicFramePr>
        <p:xfrm>
          <a:off x="539551" y="18448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{7362EA48-26EF-4594-9AFB-DE1BCE5F9730}</a:tableStyleId>
              </a:tblPr>
              <a:tblGrid>
                <a:gridCol w="108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 b="0" i="0" u="none" strike="noStrike" cap="non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Вид источника финансирования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01.01.15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01.01.16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01.01.17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01.01.18 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01.01.19 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01.01.20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01.01.2</a:t>
                      </a:r>
                      <a:r>
                        <a:rPr lang="ru-RU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01.01.2</a:t>
                      </a:r>
                      <a:r>
                        <a:rPr lang="ru-RU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(прогноз)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Кредиты коммерческих банков</a:t>
                      </a:r>
                      <a:endParaRPr sz="14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10,0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10,0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2,5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Кредитные ресурсы из областного бюджета</a:t>
                      </a:r>
                      <a:endParaRPr sz="14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11,1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10,3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8,8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8,0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15,4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17,2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6,9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17,6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Муниципальные гарантии</a:t>
                      </a:r>
                      <a:endParaRPr sz="14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</a:t>
                      </a:r>
                      <a:endParaRPr sz="140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0,9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</a:t>
                      </a:r>
                      <a:endParaRPr sz="14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22,0</a:t>
                      </a:r>
                      <a:endParaRPr sz="14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21,2</a:t>
                      </a:r>
                      <a:endParaRPr sz="14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19,7</a:t>
                      </a:r>
                      <a:endParaRPr sz="14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18,0</a:t>
                      </a:r>
                      <a:endParaRPr sz="14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17,9</a:t>
                      </a:r>
                      <a:endParaRPr sz="14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17,2</a:t>
                      </a:r>
                      <a:endParaRPr sz="14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6,9</a:t>
                      </a:r>
                      <a:endParaRPr sz="14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17,6</a:t>
                      </a:r>
                      <a:endParaRPr sz="14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>
            <a:spLocks noGrp="1"/>
          </p:cNvSpPr>
          <p:nvPr>
            <p:ph type="title"/>
          </p:nvPr>
        </p:nvSpPr>
        <p:spPr>
          <a:xfrm>
            <a:off x="395536" y="1700808"/>
            <a:ext cx="8229600" cy="381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8000"/>
              <a:buFont typeface="Calibri"/>
              <a:buNone/>
            </a:pPr>
            <a:r>
              <a:rPr lang="ru-RU" sz="8000" b="1">
                <a:solidFill>
                  <a:srgbClr val="17365D"/>
                </a:solidFill>
              </a:rPr>
              <a:t>СПАСИБО</a:t>
            </a:r>
            <a:br>
              <a:rPr lang="ru-RU" sz="8000" b="1">
                <a:solidFill>
                  <a:srgbClr val="17365D"/>
                </a:solidFill>
              </a:rPr>
            </a:br>
            <a:r>
              <a:rPr lang="ru-RU" sz="8000" b="1">
                <a:solidFill>
                  <a:srgbClr val="17365D"/>
                </a:solidFill>
              </a:rPr>
              <a:t>ЗА</a:t>
            </a:r>
            <a:br>
              <a:rPr lang="ru-RU" sz="8000" b="1">
                <a:solidFill>
                  <a:srgbClr val="17365D"/>
                </a:solidFill>
              </a:rPr>
            </a:br>
            <a:r>
              <a:rPr lang="ru-RU" sz="8000" b="1">
                <a:solidFill>
                  <a:srgbClr val="17365D"/>
                </a:solidFill>
              </a:rPr>
              <a:t>ВНИМАНИЕ</a:t>
            </a:r>
            <a:endParaRPr sz="8000" b="1">
              <a:solidFill>
                <a:srgbClr val="17365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358674" y="256960"/>
            <a:ext cx="8229600" cy="1642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3959"/>
              <a:buFont typeface="Calibri"/>
              <a:buNone/>
            </a:pPr>
            <a:r>
              <a:rPr lang="ru-RU" sz="3959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Исполнение бюджета муниципального района Камышлинский</a:t>
            </a:r>
            <a:endParaRPr sz="3959" b="1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7524328" y="1714488"/>
            <a:ext cx="10639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тыс. руб.</a:t>
            </a:r>
            <a:endParaRPr sz="1800" b="1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 flipH="1">
            <a:off x="8388424" y="6453336"/>
            <a:ext cx="755576" cy="26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/>
              <a:t>2</a:t>
            </a:r>
            <a:endParaRPr/>
          </a:p>
        </p:txBody>
      </p:sp>
      <p:graphicFrame>
        <p:nvGraphicFramePr>
          <p:cNvPr id="97" name="Google Shape;97;p14"/>
          <p:cNvGraphicFramePr/>
          <p:nvPr/>
        </p:nvGraphicFramePr>
        <p:xfrm>
          <a:off x="395536" y="23488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{55575EF7-C083-41D9-A081-B408442C8146}</a:tableStyleId>
              </a:tblPr>
              <a:tblGrid>
                <a:gridCol w="331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2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Наименование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</a:t>
                      </a: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год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План,    на год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Факт,        за 9 мес.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 исполнения к годовому плану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Доходов, всего 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88 752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13 597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Расходов, всего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96 891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118 903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Дефицит (-)/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8 139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-5 305</a:t>
                      </a:r>
                      <a:endParaRPr sz="2500" b="1" i="0" u="none" strike="noStrike" cap="non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500" b="1" i="0" u="none" strike="noStrike" cap="non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Профицит (+)</a:t>
                      </a:r>
                      <a:endParaRPr/>
                    </a:p>
                  </a:txBody>
                  <a:tcPr marL="4800" marR="4800" marT="48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880"/>
              <a:buFont typeface="Calibri"/>
              <a:buNone/>
            </a:pPr>
            <a: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Динамика исполнения доходной части </a:t>
            </a:r>
            <a:b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местного бюджета </a:t>
            </a:r>
            <a:b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за 9 месяцев 201</a:t>
            </a:r>
            <a:r>
              <a:rPr lang="ru-RU" sz="2880" b="1">
                <a:solidFill>
                  <a:srgbClr val="17365D"/>
                </a:solidFill>
              </a:rPr>
              <a:t>8</a:t>
            </a:r>
            <a: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-202</a:t>
            </a:r>
            <a:r>
              <a:rPr lang="ru-RU" sz="2880" b="1">
                <a:solidFill>
                  <a:srgbClr val="17365D"/>
                </a:solidFill>
              </a:rPr>
              <a:t>1</a:t>
            </a:r>
            <a:r>
              <a:rPr lang="ru-RU" sz="288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 г.г., млн.руб.</a:t>
            </a:r>
            <a:endParaRPr sz="2880" b="1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ftr" idx="11"/>
          </p:nvPr>
        </p:nvSpPr>
        <p:spPr>
          <a:xfrm flipH="1">
            <a:off x="8388424" y="6453336"/>
            <a:ext cx="755576" cy="26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/>
              <a:t>3</a:t>
            </a:r>
            <a:endParaRPr sz="1600" b="1"/>
          </a:p>
        </p:txBody>
      </p:sp>
      <p:pic>
        <p:nvPicPr>
          <p:cNvPr id="104" name="Google Shape;104;p1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421150"/>
            <a:ext cx="8229600" cy="499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None/>
            </a:pPr>
            <a:r>
              <a:rPr lang="ru-RU" sz="3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Поступление налоговых доходов местного бюджета за 9 месяцев 2021 года</a:t>
            </a:r>
            <a:endParaRPr sz="3200"/>
          </a:p>
        </p:txBody>
      </p:sp>
      <p:graphicFrame>
        <p:nvGraphicFramePr>
          <p:cNvPr id="110" name="Google Shape;110;p16"/>
          <p:cNvGraphicFramePr/>
          <p:nvPr/>
        </p:nvGraphicFramePr>
        <p:xfrm>
          <a:off x="467543" y="119675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{3736D07F-AEFD-4340-A71C-2ADED62338A7}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874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Наименование укрупненных </a:t>
                      </a:r>
                      <a:endParaRPr sz="1800" b="1" i="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показателей бюджета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 мес. 20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 sz="1800" b="1" i="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      9 мес.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 sz="1800" b="1" i="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Исполне-ние к плану 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%</a:t>
                      </a:r>
                      <a:endParaRPr sz="1800" b="1" i="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Темп роста к 20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%</a:t>
                      </a:r>
                      <a:endParaRPr sz="1800" b="1" i="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Удельный вес в общем объеме налоговых доходов, %</a:t>
                      </a:r>
                      <a:endParaRPr sz="1800" b="1" i="0" u="none" strike="noStrike" cap="non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020</a:t>
                      </a:r>
                      <a:endParaRPr sz="1800" b="1" u="none" strike="noStrike" cap="non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 b="1" u="none" strike="noStrike" cap="none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НДФЛ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13 256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21 529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14 103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ЕНВД, патент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1 034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692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499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ЕСХН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119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230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77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148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УСН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204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1 716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1 394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81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683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Госпошлина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963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1 354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963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71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15 576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25 521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17 136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Категории налогоплательщиков НДФЛ</a:t>
            </a:r>
            <a:endParaRPr sz="3959"/>
          </a:p>
        </p:txBody>
      </p:sp>
      <p:graphicFrame>
        <p:nvGraphicFramePr>
          <p:cNvPr id="116" name="Google Shape;116;p17"/>
          <p:cNvGraphicFramePr/>
          <p:nvPr/>
        </p:nvGraphicFramePr>
        <p:xfrm>
          <a:off x="467544" y="177281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316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Налогоплательщики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9 мес. 2020 г., руб.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9  мес. 2021 г., руб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наемные работники</a:t>
                      </a:r>
                      <a:r>
                        <a:rPr lang="ru-RU" sz="1800"/>
                        <a:t> организации, учреждении 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13 059 105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13 902 592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98,6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нотариусы, занимающиеся частной практикой, адвокаты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3 056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74 500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0,5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1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физические лица - исходя из сумм, полученных от продажи имущества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129 557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81 750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0,6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1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иностранные граждане, осуществляющие трудовую деятельность по найму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63 803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43 899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0,3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ВСЕГО</a:t>
                      </a:r>
                      <a:endParaRPr sz="18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13 255 521</a:t>
                      </a:r>
                      <a:endParaRPr sz="18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14 102 741</a:t>
                      </a:r>
                      <a:endParaRPr sz="18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Категории налогоплательщиков    УСН </a:t>
            </a:r>
            <a:br>
              <a:rPr lang="ru-RU" sz="3959"/>
            </a:br>
            <a:r>
              <a:rPr lang="ru-RU" sz="3959"/>
              <a:t>(</a:t>
            </a:r>
            <a:r>
              <a:rPr lang="ru-RU" sz="3600"/>
              <a:t>упрощенная система налогообложения</a:t>
            </a:r>
            <a:r>
              <a:rPr lang="ru-RU" sz="3959"/>
              <a:t>)</a:t>
            </a:r>
            <a:endParaRPr sz="3959"/>
          </a:p>
        </p:txBody>
      </p:sp>
      <p:graphicFrame>
        <p:nvGraphicFramePr>
          <p:cNvPr id="122" name="Google Shape;122;p18"/>
          <p:cNvGraphicFramePr/>
          <p:nvPr/>
        </p:nvGraphicFramePr>
        <p:xfrm>
          <a:off x="467544" y="249289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4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Налогоплательщики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налогоплательщики, выбравшие в качестве объекта налогообложения доходы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1 027 416</a:t>
                      </a: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74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7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налогоплательщики, выбравшие в качестве объекта налогообложения доходы, уменьшенные на величину расходов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366 902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26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ВСЕГО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1 394 318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ru-RU" sz="3240"/>
              <a:t>Государственная пошлина</a:t>
            </a:r>
            <a:endParaRPr sz="3240"/>
          </a:p>
        </p:txBody>
      </p:sp>
      <p:graphicFrame>
        <p:nvGraphicFramePr>
          <p:cNvPr id="128" name="Google Shape;128;p19"/>
          <p:cNvGraphicFramePr/>
          <p:nvPr/>
        </p:nvGraphicFramePr>
        <p:xfrm>
          <a:off x="467544" y="98073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504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1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Налогоплательщики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 21/20,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Государственная пошлина по делам, рассматриваемым в судах общей юрисдикции, мировыми судьями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539 513  (492 742)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56,00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Государственная пошлина за совершение действий, связанных с приобретением гражданства РФ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56 250     (31 000)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5,84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Государственная пошлина за выдачу и обмен паспорта гражданина Российской Федерации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34 350              (28 500)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3,56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9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Государственная пошлина за государственную регистрацию на недвижимое имущество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241 300  (300 354)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25,05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Государственная пошлина за государственную регистрацию транспортных средств, выдача водительских удостоверений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88 000    (110 000)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9,13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i="0" u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Государственная пошлина за государственную регистрацию юридического лица, физических лиц в качестве индивидуальных предпринимателей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4 050             (300)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0,42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ВСЕГО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963 464     (962 896)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/>
                        <a:t>100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None/>
            </a:pPr>
            <a:r>
              <a:rPr lang="ru-RU" sz="3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Поступление неналоговых доходов местного бюджета за 9 месяцев 2021 года</a:t>
            </a:r>
            <a:endParaRPr sz="3200"/>
          </a:p>
        </p:txBody>
      </p:sp>
      <p:graphicFrame>
        <p:nvGraphicFramePr>
          <p:cNvPr id="134" name="Google Shape;134;p20"/>
          <p:cNvGraphicFramePr/>
          <p:nvPr/>
        </p:nvGraphicFramePr>
        <p:xfrm>
          <a:off x="467543" y="144440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{3736D07F-AEFD-4340-A71C-2ADED62338A7}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507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Наименование укрупненных 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показателей бюджета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 мес. 20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Факт      9 мес.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тыс. рублей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Исполне-ние к плану 202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%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Темп роста к 20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г., %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Удельный вес в общем объеме неналоговых доходов, %</a:t>
                      </a:r>
                      <a:endParaRPr sz="1800" b="1" i="0" u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2021</a:t>
                      </a:r>
                      <a:endParaRPr sz="1800" b="1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Аренда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4 726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6 251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3 971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Экология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101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93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Приватизация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1 428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Штрафы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408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86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173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5 449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8 592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5 739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105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</a:t>
                      </a:r>
                      <a:endParaRPr sz="18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/>
              <a:t>ШТРАФЫ, ВОЗМЕЩЕНИЕ ВРЕДА</a:t>
            </a:r>
            <a:endParaRPr sz="3959"/>
          </a:p>
        </p:txBody>
      </p:sp>
      <p:graphicFrame>
        <p:nvGraphicFramePr>
          <p:cNvPr id="140" name="Google Shape;140;p21"/>
          <p:cNvGraphicFramePr/>
          <p:nvPr/>
        </p:nvGraphicFramePr>
        <p:xfrm>
          <a:off x="467544" y="105273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{A9C59E90-C8F1-44DE-82F6-22ABC52FA808}</a:tableStyleId>
              </a:tblPr>
              <a:tblGrid>
                <a:gridCol w="44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Наименование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Сумма, руб.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Удельный вес в общей массе, %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За административные правонарушения, посягающие на права граждан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12 851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1,82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96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За административные правонарушения, посягающие на здоровье, санитарно-эпидемиологическое благополучие населения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38 550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5,47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0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 административные правонарушения в области охраны собственности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21 320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3,02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Возмещение вреда </a:t>
                      </a: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причиненного окружающей среды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400 000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56,73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0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 административные правонарушения</a:t>
                      </a:r>
                      <a:r>
                        <a:rPr lang="ru-RU" sz="1800"/>
                        <a:t>. посягающие на общественный порядок</a:t>
                      </a:r>
                      <a:endParaRPr sz="1800" b="0" i="0" u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55 067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7,81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1403</Words>
  <Application>Microsoft Office PowerPoint</Application>
  <PresentationFormat>Экран (4:3)</PresentationFormat>
  <Paragraphs>475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 Отчет об исполнении бюджета муниципального района Камышлинский Самарской области за 9 месяцев 2021 года</vt:lpstr>
      <vt:lpstr>Исполнение бюджета муниципального района Камышлинский</vt:lpstr>
      <vt:lpstr>Динамика исполнения доходной части  местного бюджета  за 9 месяцев 2018-2021 г.г., млн.руб.</vt:lpstr>
      <vt:lpstr>Поступление налоговых доходов местного бюджета за 9 месяцев 2021 года</vt:lpstr>
      <vt:lpstr>Категории налогоплательщиков НДФЛ</vt:lpstr>
      <vt:lpstr>Категории налогоплательщиков    УСН  (упрощенная система налогообложения)</vt:lpstr>
      <vt:lpstr>Государственная пошлина</vt:lpstr>
      <vt:lpstr>Поступление неналоговых доходов местного бюджета за 9 месяцев 2021 года</vt:lpstr>
      <vt:lpstr>ШТРАФЫ, ВОЗМЕЩЕНИЕ ВРЕДА</vt:lpstr>
      <vt:lpstr>ШТРАФЫ (продолжение)</vt:lpstr>
      <vt:lpstr>Динамика межбюджетных трансфертов из других бюджетов</vt:lpstr>
      <vt:lpstr>ДОТАЦИИ</vt:lpstr>
      <vt:lpstr>СУБСИДИИ</vt:lpstr>
      <vt:lpstr>СУБВЕНЦИИ</vt:lpstr>
      <vt:lpstr>Структура расходов местного бюджета по разделам бюджетной классификации (с учетом безвозмездных поступлений),  (тыс. рублей) </vt:lpstr>
      <vt:lpstr>        Финансово-экономическое управление Администрации муниципального района  Камышлинский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Отчет об исполнении бюджета муниципального района Камышлинский Самарской области за 9 месяцев 2021 года</dc:title>
  <dc:creator>Econom</dc:creator>
  <cp:lastModifiedBy>Econom</cp:lastModifiedBy>
  <cp:revision>1</cp:revision>
  <dcterms:modified xsi:type="dcterms:W3CDTF">2021-11-25T04:44:25Z</dcterms:modified>
</cp:coreProperties>
</file>