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6"/>
  </p:notesMasterIdLst>
  <p:sldIdLst>
    <p:sldId id="256" r:id="rId2"/>
    <p:sldId id="287" r:id="rId3"/>
    <p:sldId id="258" r:id="rId4"/>
    <p:sldId id="259" r:id="rId5"/>
    <p:sldId id="261" r:id="rId6"/>
    <p:sldId id="285" r:id="rId7"/>
    <p:sldId id="267" r:id="rId8"/>
    <p:sldId id="268" r:id="rId9"/>
    <p:sldId id="284" r:id="rId10"/>
    <p:sldId id="286" r:id="rId11"/>
    <p:sldId id="269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8" r:id="rId22"/>
    <p:sldId id="280" r:id="rId23"/>
    <p:sldId id="282" r:id="rId24"/>
    <p:sldId id="283" r:id="rId25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тыс. руб.</a:t>
            </a:r>
          </a:p>
        </c:rich>
      </c:tx>
      <c:layout>
        <c:manualLayout>
          <c:xMode val="edge"/>
          <c:yMode val="edge"/>
          <c:x val="0.83187850743008029"/>
          <c:y val="2.7189051559765171E-2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налоговые доходы - 73,1%</c:v>
                </c:pt>
                <c:pt idx="1">
                  <c:v>неналоговые доходы - 45,0%</c:v>
                </c:pt>
                <c:pt idx="2">
                  <c:v>в т.ч.: безвозмездные поступления - 62,6%</c:v>
                </c:pt>
                <c:pt idx="3">
                  <c:v>Доходы - всего - 63,2%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31726</c:v>
                </c:pt>
                <c:pt idx="1">
                  <c:v>8284</c:v>
                </c:pt>
                <c:pt idx="2">
                  <c:v>247447</c:v>
                </c:pt>
                <c:pt idx="3">
                  <c:v>287457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7D-4F95-8C24-46FC8644BC0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налоговые доходы - 73,1%</c:v>
                </c:pt>
                <c:pt idx="1">
                  <c:v>неналоговые доходы - 45,0%</c:v>
                </c:pt>
                <c:pt idx="2">
                  <c:v>в т.ч.: безвозмездные поступления - 62,6%</c:v>
                </c:pt>
                <c:pt idx="3">
                  <c:v>Доходы - всего - 63,2%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23184</c:v>
                </c:pt>
                <c:pt idx="1">
                  <c:v>3728</c:v>
                </c:pt>
                <c:pt idx="2">
                  <c:v>154808</c:v>
                </c:pt>
                <c:pt idx="3">
                  <c:v>181720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7D-4F95-8C24-46FC8644BC0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97796224"/>
        <c:axId val="197797760"/>
      </c:barChart>
      <c:catAx>
        <c:axId val="19779622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197797760"/>
        <c:crosses val="autoZero"/>
        <c:auto val="1"/>
        <c:lblAlgn val="ctr"/>
        <c:lblOffset val="100"/>
        <c:noMultiLvlLbl val="0"/>
      </c:catAx>
      <c:valAx>
        <c:axId val="1977977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7796224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064275037369205"/>
          <c:y val="1.4492753623188406E-2"/>
        </c:manualLayout>
      </c:layout>
      <c:overlay val="0"/>
    </c:title>
    <c:autoTitleDeleted val="0"/>
    <c:view3D>
      <c:rotX val="6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686098654708519E-3"/>
          <c:y val="0.13884057971014493"/>
          <c:w val="0.64014123795063738"/>
          <c:h val="0.740386473429951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9.2913621223356099E-2"/>
                  <c:y val="0.110248963444786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E4D-4D29-AEDB-0BFEC52CB1D2}"/>
                </c:ext>
              </c:extLst>
            </c:dLbl>
            <c:dLbl>
              <c:idx val="1"/>
              <c:layout>
                <c:manualLayout>
                  <c:x val="-7.1076821675317495E-3"/>
                  <c:y val="-6.7633230628780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E4D-4D29-AEDB-0BFEC52CB1D2}"/>
                </c:ext>
              </c:extLst>
            </c:dLbl>
            <c:dLbl>
              <c:idx val="2"/>
              <c:layout>
                <c:manualLayout>
                  <c:x val="-9.6484352012052299E-2"/>
                  <c:y val="1.334303320780554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E4D-4D29-AEDB-0BFEC52CB1D2}"/>
                </c:ext>
              </c:extLst>
            </c:dLbl>
            <c:dLbl>
              <c:idx val="3"/>
              <c:layout>
                <c:manualLayout>
                  <c:x val="-9.6126784600355453E-2"/>
                  <c:y val="-0.1784307124652896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E4D-4D29-AEDB-0BFEC52CB1D2}"/>
                </c:ext>
              </c:extLst>
            </c:dLbl>
            <c:dLbl>
              <c:idx val="4"/>
              <c:layout>
                <c:manualLayout>
                  <c:x val="-6.0614620481856805E-5"/>
                  <c:y val="2.048138004488569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E4D-4D29-AEDB-0BFEC52CB1D2}"/>
                </c:ext>
              </c:extLst>
            </c:dLbl>
            <c:dLbl>
              <c:idx val="5"/>
              <c:layout>
                <c:manualLayout>
                  <c:x val="9.9683744688864567E-2"/>
                  <c:y val="-0.1379459089352961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E4D-4D29-AEDB-0BFEC52CB1D2}"/>
                </c:ext>
              </c:extLst>
            </c:dLbl>
            <c:dLbl>
              <c:idx val="6"/>
              <c:layout>
                <c:manualLayout>
                  <c:x val="0.10911808669656203"/>
                  <c:y val="2.707444178173380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E4D-4D29-AEDB-0BFEC52CB1D2}"/>
                </c:ext>
              </c:extLst>
            </c:dLbl>
            <c:dLbl>
              <c:idx val="7"/>
              <c:layout>
                <c:manualLayout>
                  <c:x val="-1.1171568800536697E-2"/>
                  <c:y val="-1.310814409068431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E4D-4D29-AEDB-0BFEC52CB1D2}"/>
                </c:ext>
              </c:extLst>
            </c:dLbl>
            <c:dLbl>
              <c:idx val="8"/>
              <c:layout>
                <c:manualLayout>
                  <c:x val="7.8932594188058328E-2"/>
                  <c:y val="0.1089634447867929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E4D-4D29-AEDB-0BFEC52CB1D2}"/>
                </c:ext>
              </c:extLst>
            </c:dLbl>
            <c:dLbl>
              <c:idx val="9"/>
              <c:layout>
                <c:manualLayout>
                  <c:x val="-4.2599719878064539E-2"/>
                  <c:y val="-2.116436532389973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E4D-4D29-AEDB-0BFEC52CB1D2}"/>
                </c:ext>
              </c:extLst>
            </c:dLbl>
            <c:dLbl>
              <c:idx val="10"/>
              <c:layout>
                <c:manualLayout>
                  <c:x val="1.1346115367866012E-4"/>
                  <c:y val="-7.20734908136482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E4D-4D29-AEDB-0BFEC52CB1D2}"/>
                </c:ext>
              </c:extLst>
            </c:dLbl>
            <c:dLbl>
              <c:idx val="11"/>
              <c:layout>
                <c:manualLayout>
                  <c:x val="7.1507479726469175E-2"/>
                  <c:y val="-7.156719540492220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E4D-4D29-AEDB-0BFEC52CB1D2}"/>
                </c:ext>
              </c:extLst>
            </c:dLbl>
            <c:dLbl>
              <c:idx val="12"/>
              <c:layout>
                <c:manualLayout>
                  <c:x val="6.1147205254051762E-2"/>
                  <c:y val="1.1841454600783707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E4D-4D29-AEDB-0BFEC52CB1D2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Лист1!$A$2:$A$14</c:f>
              <c:strCache>
                <c:ptCount val="13"/>
                <c:pt idx="0">
                  <c:v>Общегосударственные вопросы - 21,3%</c:v>
                </c:pt>
                <c:pt idx="1">
                  <c:v>Национальная безопасность - 1,0%</c:v>
                </c:pt>
                <c:pt idx="2">
                  <c:v>Национальная экономика - 3,3%</c:v>
                </c:pt>
                <c:pt idx="3">
                  <c:v>Жилищно-коммунальное хозяйство - 29,5%</c:v>
                </c:pt>
                <c:pt idx="4">
                  <c:v>Охрана окружающей среды - 0%</c:v>
                </c:pt>
                <c:pt idx="5">
                  <c:v>Образование - 17,1%</c:v>
                </c:pt>
                <c:pt idx="6">
                  <c:v>Культура - 12,1%</c:v>
                </c:pt>
                <c:pt idx="7">
                  <c:v>Здравоохранение - 0,1%</c:v>
                </c:pt>
                <c:pt idx="8">
                  <c:v>Социальная политика - 12,2%</c:v>
                </c:pt>
                <c:pt idx="9">
                  <c:v>Физическая культура и спорт - 0,2%</c:v>
                </c:pt>
                <c:pt idx="10">
                  <c:v>Средства массовой информации - 0,8%</c:v>
                </c:pt>
                <c:pt idx="11">
                  <c:v>Обслуживание муниципального долга - 0,1%</c:v>
                </c:pt>
                <c:pt idx="12">
                  <c:v>Межбюджетные трансферты - 2,4%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 formatCode="#,##0">
                  <c:v>39856</c:v>
                </c:pt>
                <c:pt idx="1">
                  <c:v>1815</c:v>
                </c:pt>
                <c:pt idx="2" formatCode="#,##0">
                  <c:v>6149</c:v>
                </c:pt>
                <c:pt idx="3" formatCode="#,##0">
                  <c:v>55158</c:v>
                </c:pt>
                <c:pt idx="4" formatCode="#,##0">
                  <c:v>0</c:v>
                </c:pt>
                <c:pt idx="5" formatCode="#,##0">
                  <c:v>31950</c:v>
                </c:pt>
                <c:pt idx="6" formatCode="#,##0">
                  <c:v>22547</c:v>
                </c:pt>
                <c:pt idx="7">
                  <c:v>50</c:v>
                </c:pt>
                <c:pt idx="8">
                  <c:v>22784</c:v>
                </c:pt>
                <c:pt idx="9">
                  <c:v>290</c:v>
                </c:pt>
                <c:pt idx="10">
                  <c:v>1534</c:v>
                </c:pt>
                <c:pt idx="11">
                  <c:v>229</c:v>
                </c:pt>
                <c:pt idx="12">
                  <c:v>4574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EE4D-4D29-AEDB-0BFEC52CB1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073396655014537"/>
          <c:y val="0.10732169348396668"/>
          <c:w val="0.33282358202982476"/>
          <c:h val="0.86139526037506187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064275037369205"/>
          <c:y val="1.4492753623188406E-2"/>
        </c:manualLayout>
      </c:layout>
      <c:overlay val="0"/>
    </c:title>
    <c:autoTitleDeleted val="0"/>
    <c:view3D>
      <c:rotX val="6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0985507246376812"/>
          <c:w val="0.64014123795063738"/>
          <c:h val="0.740386473429951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3476701623059451"/>
                  <c:y val="5.469340788923123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90D-4CFE-B5EC-840E4C0422F6}"/>
                </c:ext>
              </c:extLst>
            </c:dLbl>
            <c:dLbl>
              <c:idx val="1"/>
              <c:layout>
                <c:manualLayout>
                  <c:x val="1.5313724797853184E-2"/>
                  <c:y val="-7.487960744037430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90D-4CFE-B5EC-840E4C0422F6}"/>
                </c:ext>
              </c:extLst>
            </c:dLbl>
            <c:dLbl>
              <c:idx val="2"/>
              <c:layout>
                <c:manualLayout>
                  <c:x val="2.7581535491920012E-2"/>
                  <c:y val="1.575811175776940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90D-4CFE-B5EC-840E4C0422F6}"/>
                </c:ext>
              </c:extLst>
            </c:dLbl>
            <c:dLbl>
              <c:idx val="3"/>
              <c:layout>
                <c:manualLayout>
                  <c:x val="-5.875769452585243E-2"/>
                  <c:y val="7.519247594050743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90D-4CFE-B5EC-840E4C0422F6}"/>
                </c:ext>
              </c:extLst>
            </c:dLbl>
            <c:dLbl>
              <c:idx val="4"/>
              <c:layout>
                <c:manualLayout>
                  <c:x val="0.14343714322705178"/>
                  <c:y val="-8.965479858495949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90D-4CFE-B5EC-840E4C0422F6}"/>
                </c:ext>
              </c:extLst>
            </c:dLbl>
            <c:dLbl>
              <c:idx val="5"/>
              <c:layout>
                <c:manualLayout>
                  <c:x val="0.10117851299977636"/>
                  <c:y val="-3.408117463577922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90D-4CFE-B5EC-840E4C0422F6}"/>
                </c:ext>
              </c:extLst>
            </c:dLbl>
            <c:dLbl>
              <c:idx val="6"/>
              <c:layout>
                <c:manualLayout>
                  <c:x val="-3.0430069559690694E-2"/>
                  <c:y val="-2.848111377382175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90D-4CFE-B5EC-840E4C0422F6}"/>
                </c:ext>
              </c:extLst>
            </c:dLbl>
            <c:dLbl>
              <c:idx val="7"/>
              <c:layout>
                <c:manualLayout>
                  <c:x val="9.7946517896025334E-2"/>
                  <c:y val="9.558750808322873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90D-4CFE-B5EC-840E4C0422F6}"/>
                </c:ext>
              </c:extLst>
            </c:dLbl>
            <c:dLbl>
              <c:idx val="8"/>
              <c:layout>
                <c:manualLayout>
                  <c:x val="-6.1575627037651681E-2"/>
                  <c:y val="2.92532998592567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90D-4CFE-B5EC-840E4C0422F6}"/>
                </c:ext>
              </c:extLst>
            </c:dLbl>
            <c:dLbl>
              <c:idx val="9"/>
              <c:layout>
                <c:manualLayout>
                  <c:x val="-1.7188658592563823E-2"/>
                  <c:y val="-6.464243599984784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90D-4CFE-B5EC-840E4C0422F6}"/>
                </c:ext>
              </c:extLst>
            </c:dLbl>
            <c:dLbl>
              <c:idx val="10"/>
              <c:layout>
                <c:manualLayout>
                  <c:x val="6.8872803455621856E-2"/>
                  <c:y val="-7.448894975084635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90D-4CFE-B5EC-840E4C0422F6}"/>
                </c:ext>
              </c:extLst>
            </c:dLbl>
            <c:dLbl>
              <c:idx val="11"/>
              <c:layout>
                <c:manualLayout>
                  <c:x val="0.12681390723020608"/>
                  <c:y val="-4.25816881585453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90D-4CFE-B5EC-840E4C0422F6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Функционирование местных администрации</c:v>
                </c:pt>
                <c:pt idx="1">
                  <c:v>Функционирование представительных органов</c:v>
                </c:pt>
                <c:pt idx="2">
                  <c:v>Функционирование контрольно-счетной палаты</c:v>
                </c:pt>
                <c:pt idx="3">
                  <c:v>Обеспечение деятельности финансовых органов</c:v>
                </c:pt>
                <c:pt idx="4">
                  <c:v>Другие общегосударственные вопросы (УКС, КУМИ, МКУ, МФЦ)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 formatCode="#,##0">
                  <c:v>11664</c:v>
                </c:pt>
                <c:pt idx="1">
                  <c:v>509</c:v>
                </c:pt>
                <c:pt idx="2">
                  <c:v>642</c:v>
                </c:pt>
                <c:pt idx="3" formatCode="#,##0">
                  <c:v>2609</c:v>
                </c:pt>
                <c:pt idx="4" formatCode="#,##0">
                  <c:v>24432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90D-4CFE-B5EC-840E4C0422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073396655014537"/>
          <c:y val="0.10732169348396668"/>
          <c:w val="0.33282358202982476"/>
          <c:h val="0.86139526037506187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064275037369205"/>
          <c:y val="1.4492753623188406E-2"/>
        </c:manualLayout>
      </c:layout>
      <c:overlay val="0"/>
    </c:title>
    <c:autoTitleDeleted val="0"/>
    <c:view3D>
      <c:rotX val="6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0985507246376812"/>
          <c:w val="0.64014123795063738"/>
          <c:h val="0.740386473429951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2430363805421178"/>
                  <c:y val="4.02006542660427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739-4F66-A1D9-6FCF51F3A646}"/>
                </c:ext>
              </c:extLst>
            </c:dLbl>
            <c:dLbl>
              <c:idx val="1"/>
              <c:layout>
                <c:manualLayout>
                  <c:x val="-6.6898532302296296E-2"/>
                  <c:y val="-0.1521742934307124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739-4F66-A1D9-6FCF51F3A646}"/>
                </c:ext>
              </c:extLst>
            </c:dLbl>
            <c:dLbl>
              <c:idx val="2"/>
              <c:layout>
                <c:manualLayout>
                  <c:x val="4.2529218601038102E-2"/>
                  <c:y val="4.715926813496139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739-4F66-A1D9-6FCF51F3A646}"/>
                </c:ext>
              </c:extLst>
            </c:dLbl>
            <c:dLbl>
              <c:idx val="3"/>
              <c:layout>
                <c:manualLayout>
                  <c:x val="8.5069971634711573E-3"/>
                  <c:y val="3.654513294533835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739-4F66-A1D9-6FCF51F3A646}"/>
                </c:ext>
              </c:extLst>
            </c:dLbl>
            <c:dLbl>
              <c:idx val="4"/>
              <c:layout>
                <c:manualLayout>
                  <c:x val="-1.0523992796864504E-2"/>
                  <c:y val="3.25584845372589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739-4F66-A1D9-6FCF51F3A646}"/>
                </c:ext>
              </c:extLst>
            </c:dLbl>
            <c:dLbl>
              <c:idx val="5"/>
              <c:layout>
                <c:manualLayout>
                  <c:x val="-1.4947683109118086E-2"/>
                  <c:y val="-1.475769333181178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739-4F66-A1D9-6FCF51F3A646}"/>
                </c:ext>
              </c:extLst>
            </c:dLbl>
            <c:dLbl>
              <c:idx val="6"/>
              <c:layout>
                <c:manualLayout>
                  <c:x val="0.12043925002648212"/>
                  <c:y val="6.813724371410100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739-4F66-A1D9-6FCF51F3A646}"/>
                </c:ext>
              </c:extLst>
            </c:dLbl>
            <c:dLbl>
              <c:idx val="7"/>
              <c:layout>
                <c:manualLayout>
                  <c:x val="9.7946517896025334E-2"/>
                  <c:y val="9.558750808322873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739-4F66-A1D9-6FCF51F3A646}"/>
                </c:ext>
              </c:extLst>
            </c:dLbl>
            <c:dLbl>
              <c:idx val="8"/>
              <c:layout>
                <c:manualLayout>
                  <c:x val="-6.1575627037651681E-2"/>
                  <c:y val="2.92532998592567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739-4F66-A1D9-6FCF51F3A646}"/>
                </c:ext>
              </c:extLst>
            </c:dLbl>
            <c:dLbl>
              <c:idx val="9"/>
              <c:layout>
                <c:manualLayout>
                  <c:x val="-1.7188658592563823E-2"/>
                  <c:y val="-6.464243599984784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739-4F66-A1D9-6FCF51F3A646}"/>
                </c:ext>
              </c:extLst>
            </c:dLbl>
            <c:dLbl>
              <c:idx val="10"/>
              <c:layout>
                <c:manualLayout>
                  <c:x val="6.8872803455621856E-2"/>
                  <c:y val="-7.448894975084635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739-4F66-A1D9-6FCF51F3A646}"/>
                </c:ext>
              </c:extLst>
            </c:dLbl>
            <c:dLbl>
              <c:idx val="11"/>
              <c:layout>
                <c:manualLayout>
                  <c:x val="0.12681390723020608"/>
                  <c:y val="-4.25816881585453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739-4F66-A1D9-6FCF51F3A646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Перевозка пассажиров по муниципальным маршрутам</c:v>
                </c:pt>
                <c:pt idx="1">
                  <c:v>Развтите молочного скотоводства</c:v>
                </c:pt>
                <c:pt idx="2">
                  <c:v>Поддержка предпринимательства</c:v>
                </c:pt>
                <c:pt idx="3">
                  <c:v>Мероприятия по отлову безнадзорных животных</c:v>
                </c:pt>
                <c:pt idx="4">
                  <c:v>Оценка, межевание и кадастровые работы</c:v>
                </c:pt>
                <c:pt idx="5">
                  <c:v>Уничтожение карантийных сорняков</c:v>
                </c:pt>
                <c:pt idx="6">
                  <c:v>Функционирование комитета сельского хозяйства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1937</c:v>
                </c:pt>
                <c:pt idx="1">
                  <c:v>1395</c:v>
                </c:pt>
                <c:pt idx="2" formatCode="#,##0">
                  <c:v>300</c:v>
                </c:pt>
                <c:pt idx="3" formatCode="#,##0">
                  <c:v>105</c:v>
                </c:pt>
                <c:pt idx="4" formatCode="#,##0">
                  <c:v>181</c:v>
                </c:pt>
                <c:pt idx="5" formatCode="#,##0">
                  <c:v>274</c:v>
                </c:pt>
                <c:pt idx="6" formatCode="#,##0">
                  <c:v>1957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739-4F66-A1D9-6FCF51F3A6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8346939255911401"/>
          <c:y val="0.10732169348396668"/>
          <c:w val="0.40008815602085612"/>
          <c:h val="0.86139526037506187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064275037369205"/>
          <c:y val="1.4492753623188406E-2"/>
        </c:manualLayout>
      </c:layout>
      <c:overlay val="0"/>
    </c:title>
    <c:autoTitleDeleted val="0"/>
    <c:view3D>
      <c:rotX val="6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0985507246376812"/>
          <c:w val="0.64014123795063738"/>
          <c:h val="0.740386473429951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8.6458693784353183E-2"/>
                  <c:y val="-1.275267222032028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C52-4D4F-B653-F2E925BB8BB4}"/>
                </c:ext>
              </c:extLst>
            </c:dLbl>
            <c:dLbl>
              <c:idx val="1"/>
              <c:layout>
                <c:manualLayout>
                  <c:x val="-5.0254228311147203E-2"/>
                  <c:y val="0.1180748602076914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C52-4D4F-B653-F2E925BB8BB4}"/>
                </c:ext>
              </c:extLst>
            </c:dLbl>
            <c:dLbl>
              <c:idx val="2"/>
              <c:layout>
                <c:manualLayout>
                  <c:x val="6.4275037369207769E-2"/>
                  <c:y val="-0.2500903419681235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C52-4D4F-B653-F2E925BB8BB4}"/>
                </c:ext>
              </c:extLst>
            </c:dLbl>
            <c:dLbl>
              <c:idx val="3"/>
              <c:layout>
                <c:manualLayout>
                  <c:x val="-0.1125396937490437"/>
                  <c:y val="1.480600251055574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C52-4D4F-B653-F2E925BB8BB4}"/>
                </c:ext>
              </c:extLst>
            </c:dLbl>
            <c:dLbl>
              <c:idx val="4"/>
              <c:layout>
                <c:manualLayout>
                  <c:x val="-6.2840883678777826E-2"/>
                  <c:y val="-3.813001635665107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C52-4D4F-B653-F2E925BB8BB4}"/>
                </c:ext>
              </c:extLst>
            </c:dLbl>
            <c:dLbl>
              <c:idx val="5"/>
              <c:layout>
                <c:manualLayout>
                  <c:x val="2.0461024210538706E-2"/>
                  <c:y val="-3.891228270379246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C52-4D4F-B653-F2E925BB8BB4}"/>
                </c:ext>
              </c:extLst>
            </c:dLbl>
            <c:dLbl>
              <c:idx val="6"/>
              <c:layout>
                <c:manualLayout>
                  <c:x val="-4.9964337417464103E-2"/>
                  <c:y val="-1.157290121343527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C52-4D4F-B653-F2E925BB8BB4}"/>
                </c:ext>
              </c:extLst>
            </c:dLbl>
            <c:dLbl>
              <c:idx val="7"/>
              <c:layout>
                <c:manualLayout>
                  <c:x val="9.7946517896025334E-2"/>
                  <c:y val="9.558750808322873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C52-4D4F-B653-F2E925BB8BB4}"/>
                </c:ext>
              </c:extLst>
            </c:dLbl>
            <c:dLbl>
              <c:idx val="8"/>
              <c:layout>
                <c:manualLayout>
                  <c:x val="-6.1575627037651681E-2"/>
                  <c:y val="2.92532998592567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C52-4D4F-B653-F2E925BB8BB4}"/>
                </c:ext>
              </c:extLst>
            </c:dLbl>
            <c:dLbl>
              <c:idx val="9"/>
              <c:layout>
                <c:manualLayout>
                  <c:x val="-1.7188658592563823E-2"/>
                  <c:y val="-6.464243599984784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C52-4D4F-B653-F2E925BB8BB4}"/>
                </c:ext>
              </c:extLst>
            </c:dLbl>
            <c:dLbl>
              <c:idx val="10"/>
              <c:layout>
                <c:manualLayout>
                  <c:x val="6.8872803455621856E-2"/>
                  <c:y val="-7.448894975084635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C52-4D4F-B653-F2E925BB8BB4}"/>
                </c:ext>
              </c:extLst>
            </c:dLbl>
            <c:dLbl>
              <c:idx val="11"/>
              <c:layout>
                <c:manualLayout>
                  <c:x val="0.12681390723020608"/>
                  <c:y val="-4.25816881585453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C52-4D4F-B653-F2E925BB8BB4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Разработка и экспертиза смет, ПСД</c:v>
                </c:pt>
                <c:pt idx="1">
                  <c:v>Формирование комфортной городской среды (благоустройство)</c:v>
                </c:pt>
                <c:pt idx="2">
                  <c:v>Строительство водозабора №2 и водопровода в районном центре Камышла</c:v>
                </c:pt>
                <c:pt idx="3">
                  <c:v>Содержание муниципального жилья</c:v>
                </c:pt>
                <c:pt idx="4">
                  <c:v>ТКО с территории общего пользования</c:v>
                </c:pt>
                <c:pt idx="5">
                  <c:v>Ремонт административных и жилых зданий, снос</c:v>
                </c:pt>
              </c:strCache>
            </c:strRef>
          </c:cat>
          <c:val>
            <c:numRef>
              <c:f>Лист1!$B$2:$B$7</c:f>
              <c:numCache>
                <c:formatCode>#,##0</c:formatCode>
                <c:ptCount val="6"/>
                <c:pt idx="0">
                  <c:v>123</c:v>
                </c:pt>
                <c:pt idx="1">
                  <c:v>4484</c:v>
                </c:pt>
                <c:pt idx="2">
                  <c:v>49945</c:v>
                </c:pt>
                <c:pt idx="3">
                  <c:v>135</c:v>
                </c:pt>
                <c:pt idx="4">
                  <c:v>317</c:v>
                </c:pt>
                <c:pt idx="5">
                  <c:v>154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C52-4D4F-B653-F2E925BB8B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9940209267563527"/>
          <c:y val="0.12422990604435315"/>
          <c:w val="0.38364570460082625"/>
          <c:h val="0.86139526037506187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064275037369205"/>
          <c:y val="1.4492753623188406E-2"/>
        </c:manualLayout>
      </c:layout>
      <c:overlay val="0"/>
    </c:title>
    <c:autoTitleDeleted val="0"/>
    <c:view3D>
      <c:rotX val="6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0985507246376812"/>
          <c:w val="0.64014123795063738"/>
          <c:h val="0.740386473429951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7.348163318150254E-2"/>
                  <c:y val="0.1126642321883677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EBB-4ED4-B9C2-5F0A12E05E9F}"/>
                </c:ext>
              </c:extLst>
            </c:dLbl>
            <c:dLbl>
              <c:idx val="1"/>
              <c:layout>
                <c:manualLayout>
                  <c:x val="-0.13715252521685911"/>
                  <c:y val="-0.118640115637719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EBB-4ED4-B9C2-5F0A12E05E9F}"/>
                </c:ext>
              </c:extLst>
            </c:dLbl>
            <c:dLbl>
              <c:idx val="2"/>
              <c:layout>
                <c:manualLayout>
                  <c:x val="-1.2777326600991019E-2"/>
                  <c:y val="2.285632774164099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EBB-4ED4-B9C2-5F0A12E05E9F}"/>
                </c:ext>
              </c:extLst>
            </c:dLbl>
            <c:dLbl>
              <c:idx val="3"/>
              <c:layout>
                <c:manualLayout>
                  <c:x val="0.10743347104033521"/>
                  <c:y val="-6.49041424169804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EBB-4ED4-B9C2-5F0A12E05E9F}"/>
                </c:ext>
              </c:extLst>
            </c:dLbl>
            <c:dLbl>
              <c:idx val="4"/>
              <c:layout>
                <c:manualLayout>
                  <c:x val="-5.1030683944775959E-2"/>
                  <c:y val="2.678610825820685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EBB-4ED4-B9C2-5F0A12E05E9F}"/>
                </c:ext>
              </c:extLst>
            </c:dLbl>
            <c:dLbl>
              <c:idx val="5"/>
              <c:layout>
                <c:manualLayout>
                  <c:x val="-7.6698915998728856E-2"/>
                  <c:y val="-2.683498801780211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EBB-4ED4-B9C2-5F0A12E05E9F}"/>
                </c:ext>
              </c:extLst>
            </c:dLbl>
            <c:dLbl>
              <c:idx val="6"/>
              <c:layout>
                <c:manualLayout>
                  <c:x val="-6.9396443157609788E-2"/>
                  <c:y val="-6.460877172962074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EBB-4ED4-B9C2-5F0A12E05E9F}"/>
                </c:ext>
              </c:extLst>
            </c:dLbl>
            <c:dLbl>
              <c:idx val="7"/>
              <c:layout>
                <c:manualLayout>
                  <c:x val="-4.5551357649800499E-2"/>
                  <c:y val="-6.914241698048613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EBB-4ED4-B9C2-5F0A12E05E9F}"/>
                </c:ext>
              </c:extLst>
            </c:dLbl>
            <c:dLbl>
              <c:idx val="8"/>
              <c:layout>
                <c:manualLayout>
                  <c:x val="4.1941786424678981E-3"/>
                  <c:y val="-6.978051656586405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EBB-4ED4-B9C2-5F0A12E05E9F}"/>
                </c:ext>
              </c:extLst>
            </c:dLbl>
            <c:dLbl>
              <c:idx val="9"/>
              <c:layout>
                <c:manualLayout>
                  <c:x val="6.8013135129409277E-2"/>
                  <c:y val="-5.981151812545170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EBB-4ED4-B9C2-5F0A12E05E9F}"/>
                </c:ext>
              </c:extLst>
            </c:dLbl>
            <c:dLbl>
              <c:idx val="10"/>
              <c:layout>
                <c:manualLayout>
                  <c:x val="7.4851876699269099E-2"/>
                  <c:y val="-2.753299859256723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EBB-4ED4-B9C2-5F0A12E05E9F}"/>
                </c:ext>
              </c:extLst>
            </c:dLbl>
            <c:dLbl>
              <c:idx val="11"/>
              <c:layout>
                <c:manualLayout>
                  <c:x val="0.12681390723020608"/>
                  <c:y val="-4.25816881585453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EBB-4ED4-B9C2-5F0A12E05E9F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Содержание детских садов</c:v>
                </c:pt>
                <c:pt idx="1">
                  <c:v>Содержание школ</c:v>
                </c:pt>
                <c:pt idx="2">
                  <c:v>Содержание дополнительного образования</c:v>
                </c:pt>
                <c:pt idx="3">
                  <c:v>Капитальный ремонт Никиткинского филиала ГБОУ СОШ с. Новое Усманово</c:v>
                </c:pt>
                <c:pt idx="4">
                  <c:v>Капитальный ремонт Новоермаковского филиала ГБОУ СОШ с. Старое Ермаково</c:v>
                </c:pt>
                <c:pt idx="5">
                  <c:v>Оснащение "Точка Роста" ГБОУ СОШ с. Русский Байтуган</c:v>
                </c:pt>
                <c:pt idx="6">
                  <c:v>Разработка и экспертиза смет и ПСД</c:v>
                </c:pt>
                <c:pt idx="7">
                  <c:v>Антинаркотическая программа (мероприятия и унич. наркосодер. раст.)</c:v>
                </c:pt>
                <c:pt idx="8">
                  <c:v>Мероприятия с несовершеннолетними в период каникул</c:v>
                </c:pt>
                <c:pt idx="9">
                  <c:v>Реализация молодежной политики</c:v>
                </c:pt>
                <c:pt idx="10">
                  <c:v>Летние пришкольные лагеря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5130</c:v>
                </c:pt>
                <c:pt idx="1">
                  <c:v>12090</c:v>
                </c:pt>
                <c:pt idx="2">
                  <c:v>2026</c:v>
                </c:pt>
                <c:pt idx="3">
                  <c:v>6942</c:v>
                </c:pt>
                <c:pt idx="4">
                  <c:v>2536</c:v>
                </c:pt>
                <c:pt idx="5">
                  <c:v>357</c:v>
                </c:pt>
                <c:pt idx="6">
                  <c:v>500</c:v>
                </c:pt>
                <c:pt idx="7">
                  <c:v>58</c:v>
                </c:pt>
                <c:pt idx="8" formatCode="#,##0">
                  <c:v>254</c:v>
                </c:pt>
                <c:pt idx="9" formatCode="#,##0">
                  <c:v>343</c:v>
                </c:pt>
                <c:pt idx="10" formatCode="#,##0">
                  <c:v>1714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EBB-4ED4-B9C2-5F0A12E05E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6702694113908403"/>
          <c:y val="0.10732169348396668"/>
          <c:w val="0.41653060744088605"/>
          <c:h val="0.86139526037506187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064275037369205"/>
          <c:y val="1.4492753623188406E-2"/>
        </c:manualLayout>
      </c:layout>
      <c:overlay val="0"/>
    </c:title>
    <c:autoTitleDeleted val="0"/>
    <c:view3D>
      <c:rotX val="6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0985507246376812"/>
          <c:w val="0.64014123795063738"/>
          <c:h val="0.740386473429951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6017819521438745"/>
                  <c:y val="-0.1337125794058351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D48-4A75-A3B1-918683F07347}"/>
                </c:ext>
              </c:extLst>
            </c:dLbl>
            <c:dLbl>
              <c:idx val="1"/>
              <c:layout>
                <c:manualLayout>
                  <c:x val="8.1628473570848487E-3"/>
                  <c:y val="0.1059975655217010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D48-4A75-A3B1-918683F07347}"/>
                </c:ext>
              </c:extLst>
            </c:dLbl>
            <c:dLbl>
              <c:idx val="2"/>
              <c:layout>
                <c:manualLayout>
                  <c:x val="0.11351258783235055"/>
                  <c:y val="7.358096542280040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D48-4A75-A3B1-918683F07347}"/>
                </c:ext>
              </c:extLst>
            </c:dLbl>
            <c:dLbl>
              <c:idx val="3"/>
              <c:layout>
                <c:manualLayout>
                  <c:x val="5.9600885091157303E-2"/>
                  <c:y val="-0.1591070409677051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D48-4A75-A3B1-918683F07347}"/>
                </c:ext>
              </c:extLst>
            </c:dLbl>
            <c:dLbl>
              <c:idx val="4"/>
              <c:layout>
                <c:manualLayout>
                  <c:x val="8.1937313889575467E-2"/>
                  <c:y val="-1.186123473696222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D48-4A75-A3B1-918683F07347}"/>
                </c:ext>
              </c:extLst>
            </c:dLbl>
            <c:dLbl>
              <c:idx val="5"/>
              <c:layout>
                <c:manualLayout>
                  <c:x val="-3.0361098360462791E-2"/>
                  <c:y val="-1.275267222032028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D48-4A75-A3B1-918683F07347}"/>
                </c:ext>
              </c:extLst>
            </c:dLbl>
            <c:dLbl>
              <c:idx val="6"/>
              <c:layout>
                <c:manualLayout>
                  <c:x val="1.580535056436334E-2"/>
                  <c:y val="-5.736239491802654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D48-4A75-A3B1-918683F07347}"/>
                </c:ext>
              </c:extLst>
            </c:dLbl>
            <c:dLbl>
              <c:idx val="7"/>
              <c:layout>
                <c:manualLayout>
                  <c:x val="9.0472558643174092E-2"/>
                  <c:y val="-5.464966335729772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D48-4A75-A3B1-918683F07347}"/>
                </c:ext>
              </c:extLst>
            </c:dLbl>
            <c:dLbl>
              <c:idx val="8"/>
              <c:layout>
                <c:manualLayout>
                  <c:x val="0.1252704118263244"/>
                  <c:y val="-2.871771463349689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D48-4A75-A3B1-918683F07347}"/>
                </c:ext>
              </c:extLst>
            </c:dLbl>
            <c:dLbl>
              <c:idx val="9"/>
              <c:layout>
                <c:manualLayout>
                  <c:x val="-1.7188658592563823E-2"/>
                  <c:y val="-6.464243599984784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D48-4A75-A3B1-918683F07347}"/>
                </c:ext>
              </c:extLst>
            </c:dLbl>
            <c:dLbl>
              <c:idx val="10"/>
              <c:layout>
                <c:manualLayout>
                  <c:x val="6.8872803455621856E-2"/>
                  <c:y val="-7.448894975084635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D48-4A75-A3B1-918683F07347}"/>
                </c:ext>
              </c:extLst>
            </c:dLbl>
            <c:dLbl>
              <c:idx val="11"/>
              <c:layout>
                <c:manualLayout>
                  <c:x val="0.12681390723020608"/>
                  <c:y val="-4.25816881585453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D48-4A75-A3B1-918683F07347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Обеспечение жильем детей-сирот</c:v>
                </c:pt>
                <c:pt idx="1">
                  <c:v>Молодой семье - доступное жилье</c:v>
                </c:pt>
                <c:pt idx="2">
                  <c:v>Вознаграждение приемным родителям</c:v>
                </c:pt>
                <c:pt idx="3">
                  <c:v>Поддержка социально ориентированных некоммерческих организаций</c:v>
                </c:pt>
                <c:pt idx="4">
                  <c:v>Социальная поддержка старшего поколения (мероприятия)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15642</c:v>
                </c:pt>
                <c:pt idx="1">
                  <c:v>756</c:v>
                </c:pt>
                <c:pt idx="2">
                  <c:v>5326</c:v>
                </c:pt>
                <c:pt idx="3">
                  <c:v>823</c:v>
                </c:pt>
                <c:pt idx="4">
                  <c:v>237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D48-4A75-A3B1-918683F073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6702694113908403"/>
          <c:y val="0.10732169348396668"/>
          <c:w val="0.41653060744088605"/>
          <c:h val="0.86139526037506187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064275037369205"/>
          <c:y val="1.4492753623188406E-2"/>
        </c:manualLayout>
      </c:layout>
      <c:overlay val="0"/>
    </c:title>
    <c:autoTitleDeleted val="0"/>
    <c:view3D>
      <c:rotX val="6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0985507246376812"/>
          <c:w val="0.64014123795063738"/>
          <c:h val="0.740386473429951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2.5648929534032461E-2"/>
                  <c:y val="-1.535509148312983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B18-45AE-A53E-9E79CD0F9AFE}"/>
                </c:ext>
              </c:extLst>
            </c:dLbl>
            <c:dLbl>
              <c:idx val="1"/>
              <c:layout>
                <c:manualLayout>
                  <c:x val="1.9798147428880808E-2"/>
                  <c:y val="4.5480999657651492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B18-45AE-A53E-9E79CD0F9AFE}"/>
                </c:ext>
              </c:extLst>
            </c:dLbl>
            <c:dLbl>
              <c:idx val="2"/>
              <c:layout>
                <c:manualLayout>
                  <c:x val="-0.11890587667572938"/>
                  <c:y val="-5.443835824869717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B18-45AE-A53E-9E79CD0F9AFE}"/>
                </c:ext>
              </c:extLst>
            </c:dLbl>
            <c:dLbl>
              <c:idx val="3"/>
              <c:layout>
                <c:manualLayout>
                  <c:x val="4.7642856302155055E-2"/>
                  <c:y val="2.92987561337441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B18-45AE-A53E-9E79CD0F9AFE}"/>
                </c:ext>
              </c:extLst>
            </c:dLbl>
            <c:dLbl>
              <c:idx val="4"/>
              <c:layout>
                <c:manualLayout>
                  <c:x val="9.7727834469121852E-2"/>
                  <c:y val="-0.1398809387956940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B18-45AE-A53E-9E79CD0F9AFE}"/>
                </c:ext>
              </c:extLst>
            </c:dLbl>
            <c:dLbl>
              <c:idx val="5"/>
              <c:layout>
                <c:manualLayout>
                  <c:x val="7.4272683403363821E-2"/>
                  <c:y val="0.1229234660884780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B18-45AE-A53E-9E79CD0F9AFE}"/>
                </c:ext>
              </c:extLst>
            </c:dLbl>
            <c:dLbl>
              <c:idx val="6"/>
              <c:layout>
                <c:manualLayout>
                  <c:x val="1.580535056436334E-2"/>
                  <c:y val="-5.736239491802654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B18-45AE-A53E-9E79CD0F9AFE}"/>
                </c:ext>
              </c:extLst>
            </c:dLbl>
            <c:dLbl>
              <c:idx val="7"/>
              <c:layout>
                <c:manualLayout>
                  <c:x val="9.0472558643174092E-2"/>
                  <c:y val="-5.464966335729772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B18-45AE-A53E-9E79CD0F9AFE}"/>
                </c:ext>
              </c:extLst>
            </c:dLbl>
            <c:dLbl>
              <c:idx val="8"/>
              <c:layout>
                <c:manualLayout>
                  <c:x val="0.1252704118263244"/>
                  <c:y val="-2.871771463349689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B18-45AE-A53E-9E79CD0F9AFE}"/>
                </c:ext>
              </c:extLst>
            </c:dLbl>
            <c:dLbl>
              <c:idx val="9"/>
              <c:layout>
                <c:manualLayout>
                  <c:x val="-1.7188658592563823E-2"/>
                  <c:y val="-6.464243599984784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B18-45AE-A53E-9E79CD0F9AFE}"/>
                </c:ext>
              </c:extLst>
            </c:dLbl>
            <c:dLbl>
              <c:idx val="10"/>
              <c:layout>
                <c:manualLayout>
                  <c:x val="6.8872803455621856E-2"/>
                  <c:y val="-7.448894975084635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B18-45AE-A53E-9E79CD0F9AFE}"/>
                </c:ext>
              </c:extLst>
            </c:dLbl>
            <c:dLbl>
              <c:idx val="11"/>
              <c:layout>
                <c:manualLayout>
                  <c:x val="0.12681390723020608"/>
                  <c:y val="-4.25816881585453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B18-45AE-A53E-9E79CD0F9AFE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Байтуган</c:v>
                </c:pt>
                <c:pt idx="1">
                  <c:v>Балыкла</c:v>
                </c:pt>
                <c:pt idx="2">
                  <c:v>Ермаково</c:v>
                </c:pt>
                <c:pt idx="3">
                  <c:v>Камышла</c:v>
                </c:pt>
                <c:pt idx="4">
                  <c:v>Новое Усманово</c:v>
                </c:pt>
                <c:pt idx="5">
                  <c:v>Старое Усманово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214</c:v>
                </c:pt>
                <c:pt idx="1">
                  <c:v>18</c:v>
                </c:pt>
                <c:pt idx="2">
                  <c:v>2069</c:v>
                </c:pt>
                <c:pt idx="3">
                  <c:v>122</c:v>
                </c:pt>
                <c:pt idx="4">
                  <c:v>1077</c:v>
                </c:pt>
                <c:pt idx="5">
                  <c:v>1074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B18-45AE-A53E-9E79CD0F9A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6702694113908403"/>
          <c:y val="0.10732169348396668"/>
          <c:w val="0.41653060744088605"/>
          <c:h val="0.86139526037506187"/>
        </c:manualLayout>
      </c:layout>
      <c:overlay val="0"/>
      <c:txPr>
        <a:bodyPr/>
        <a:lstStyle/>
        <a:p>
          <a:pPr>
            <a:defRPr sz="2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млн. руб.</a:t>
            </a:r>
          </a:p>
        </c:rich>
      </c:tx>
      <c:layout>
        <c:manualLayout>
          <c:xMode val="edge"/>
          <c:yMode val="edge"/>
          <c:x val="0.82404114621601765"/>
          <c:y val="1.429848212792938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859569445810457"/>
          <c:y val="0.10772123664231859"/>
          <c:w val="0.87523972067782485"/>
          <c:h val="0.68829121316991537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4.6197735569607788E-2"/>
                  <c:y val="3.08967306201619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F77-47EE-83EF-685C16A08467}"/>
                </c:ext>
              </c:extLst>
            </c:dLbl>
            <c:dLbl>
              <c:idx val="2"/>
              <c:layout>
                <c:manualLayout>
                  <c:x val="-2.5679705172782865E-2"/>
                  <c:y val="3.80459716841266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F77-47EE-83EF-685C16A08467}"/>
                </c:ext>
              </c:extLst>
            </c:dLbl>
            <c:dLbl>
              <c:idx val="4"/>
              <c:layout>
                <c:manualLayout>
                  <c:x val="-4.7667243284523306E-2"/>
                  <c:y val="-5.0128001438104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F77-47EE-83EF-685C16A08467}"/>
                </c:ext>
              </c:extLst>
            </c:dLbl>
            <c:dLbl>
              <c:idx val="5"/>
              <c:layout>
                <c:manualLayout>
                  <c:x val="-5.2075766429269817E-2"/>
                  <c:y val="-3.82125996648300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F77-47EE-83EF-685C16A08467}"/>
                </c:ext>
              </c:extLst>
            </c:dLbl>
            <c:dLbl>
              <c:idx val="6"/>
              <c:layout>
                <c:manualLayout>
                  <c:x val="-4.0319704709945788E-2"/>
                  <c:y val="-3.34464389555202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F77-47EE-83EF-685C16A08467}"/>
                </c:ext>
              </c:extLst>
            </c:dLbl>
            <c:dLbl>
              <c:idx val="8"/>
              <c:layout>
                <c:manualLayout>
                  <c:x val="-4.9136750999438809E-2"/>
                  <c:y val="-5.0128001438104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F77-47EE-83EF-685C16A08467}"/>
                </c:ext>
              </c:extLst>
            </c:dLbl>
            <c:dLbl>
              <c:idx val="9"/>
              <c:layout>
                <c:manualLayout>
                  <c:x val="-5.0606258714354313E-2"/>
                  <c:y val="-5.48941621474143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F77-47EE-83EF-685C16A08467}"/>
                </c:ext>
              </c:extLst>
            </c:dLbl>
            <c:dLbl>
              <c:idx val="10"/>
              <c:layout>
                <c:manualLayout>
                  <c:x val="-5.0606258714354313E-2"/>
                  <c:y val="-3.34464389555202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F77-47EE-83EF-685C16A08467}"/>
                </c:ext>
              </c:extLst>
            </c:dLbl>
            <c:dLbl>
              <c:idx val="11"/>
              <c:layout>
                <c:manualLayout>
                  <c:x val="-5.7935515224447051E-2"/>
                  <c:y val="1.18320877829227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F77-47EE-83EF-685C16A08467}"/>
                </c:ext>
              </c:extLst>
            </c:dLbl>
            <c:dLbl>
              <c:idx val="14"/>
              <c:layout>
                <c:manualLayout>
                  <c:x val="-3.5202115165435324E-2"/>
                  <c:y val="4.99613734574011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F77-47EE-83EF-685C16A08467}"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Лист1!$A$2:$A$17</c:f>
              <c:strCache>
                <c:ptCount val="16"/>
                <c:pt idx="0">
                  <c:v>01.01.09</c:v>
                </c:pt>
                <c:pt idx="1">
                  <c:v>01.01.10</c:v>
                </c:pt>
                <c:pt idx="2">
                  <c:v>01.01.11</c:v>
                </c:pt>
                <c:pt idx="3">
                  <c:v>01.01.12</c:v>
                </c:pt>
                <c:pt idx="4">
                  <c:v>01.01.13</c:v>
                </c:pt>
                <c:pt idx="5">
                  <c:v>01.01.14</c:v>
                </c:pt>
                <c:pt idx="6">
                  <c:v>01.01.15</c:v>
                </c:pt>
                <c:pt idx="7">
                  <c:v>01.01.16</c:v>
                </c:pt>
                <c:pt idx="8">
                  <c:v>01.01.17</c:v>
                </c:pt>
                <c:pt idx="9">
                  <c:v>01.01.18</c:v>
                </c:pt>
                <c:pt idx="10">
                  <c:v>01.01.19</c:v>
                </c:pt>
                <c:pt idx="11">
                  <c:v>01.01.20</c:v>
                </c:pt>
                <c:pt idx="12">
                  <c:v>01.01.21</c:v>
                </c:pt>
                <c:pt idx="13">
                  <c:v>01.01.22</c:v>
                </c:pt>
                <c:pt idx="14">
                  <c:v>01.01.23</c:v>
                </c:pt>
                <c:pt idx="15">
                  <c:v>01.10.23</c:v>
                </c:pt>
              </c:strCache>
            </c:strRef>
          </c:cat>
          <c:val>
            <c:numRef>
              <c:f>Лист1!$B$2:$B$17</c:f>
              <c:numCache>
                <c:formatCode>General</c:formatCode>
                <c:ptCount val="16"/>
                <c:pt idx="0">
                  <c:v>10.6</c:v>
                </c:pt>
                <c:pt idx="1">
                  <c:v>12.6</c:v>
                </c:pt>
                <c:pt idx="2">
                  <c:v>12</c:v>
                </c:pt>
                <c:pt idx="3">
                  <c:v>15.5</c:v>
                </c:pt>
                <c:pt idx="4">
                  <c:v>16.600000000000001</c:v>
                </c:pt>
                <c:pt idx="5">
                  <c:v>19.899999999999999</c:v>
                </c:pt>
                <c:pt idx="6">
                  <c:v>22</c:v>
                </c:pt>
                <c:pt idx="7">
                  <c:v>21.2</c:v>
                </c:pt>
                <c:pt idx="8">
                  <c:v>19.7</c:v>
                </c:pt>
                <c:pt idx="9">
                  <c:v>18</c:v>
                </c:pt>
                <c:pt idx="10">
                  <c:v>17.899999999999999</c:v>
                </c:pt>
                <c:pt idx="11">
                  <c:v>17.2</c:v>
                </c:pt>
                <c:pt idx="12">
                  <c:v>16.8</c:v>
                </c:pt>
                <c:pt idx="13">
                  <c:v>15.5</c:v>
                </c:pt>
                <c:pt idx="14">
                  <c:v>14.1</c:v>
                </c:pt>
                <c:pt idx="15">
                  <c:v>15.7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5F77-47EE-83EF-685C16A08467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38317568"/>
        <c:axId val="238320256"/>
      </c:lineChart>
      <c:catAx>
        <c:axId val="238317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8320256"/>
        <c:crosses val="autoZero"/>
        <c:auto val="1"/>
        <c:lblAlgn val="ctr"/>
        <c:lblOffset val="100"/>
        <c:noMultiLvlLbl val="1"/>
      </c:catAx>
      <c:valAx>
        <c:axId val="238320256"/>
        <c:scaling>
          <c:orientation val="minMax"/>
          <c:max val="23"/>
          <c:min val="9"/>
        </c:scaling>
        <c:delete val="0"/>
        <c:axPos val="l"/>
        <c:numFmt formatCode="General" sourceLinked="1"/>
        <c:majorTickMark val="out"/>
        <c:minorTickMark val="none"/>
        <c:tickLblPos val="nextTo"/>
        <c:crossAx val="2383175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35734223975113"/>
          <c:y val="2.448339073436284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7423816335222012"/>
          <c:y val="0.10447058588931714"/>
          <c:w val="0.80959465152020149"/>
          <c:h val="0.7537182478300131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тыс.руб.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5.3553771803132984E-2"/>
                  <c:y val="-4.53019465073681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C65-4689-BFC6-A23FEE3FF5FC}"/>
                </c:ext>
              </c:extLst>
            </c:dLbl>
            <c:dLbl>
              <c:idx val="1"/>
              <c:layout>
                <c:manualLayout>
                  <c:x val="-5.7944719105284599E-2"/>
                  <c:y val="-5.88688151458954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C65-4689-BFC6-A23FEE3FF5FC}"/>
                </c:ext>
              </c:extLst>
            </c:dLbl>
            <c:dLbl>
              <c:idx val="2"/>
              <c:layout>
                <c:manualLayout>
                  <c:x val="-5.500523090027034E-2"/>
                  <c:y val="5.19272787354111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C65-4689-BFC6-A23FEE3FF5FC}"/>
                </c:ext>
              </c:extLst>
            </c:dLbl>
            <c:dLbl>
              <c:idx val="3"/>
              <c:layout>
                <c:manualLayout>
                  <c:x val="-5.6474975002777469E-2"/>
                  <c:y val="2.70546862314443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C65-4689-BFC6-A23FEE3FF5FC}"/>
                </c:ext>
              </c:extLst>
            </c:dLbl>
            <c:dLbl>
              <c:idx val="4"/>
              <c:layout>
                <c:manualLayout>
                  <c:x val="-4.4326093397029961E-2"/>
                  <c:y val="-2.94739330957528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C65-4689-BFC6-A23FEE3FF5FC}"/>
                </c:ext>
              </c:extLst>
            </c:dLbl>
            <c:dLbl>
              <c:idx val="7"/>
              <c:layout>
                <c:manualLayout>
                  <c:x val="-5.9414463207791729E-2"/>
                  <c:y val="5.19272787354111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C65-4689-BFC6-A23FEE3FF5FC}"/>
                </c:ext>
              </c:extLst>
            </c:dLbl>
            <c:dLbl>
              <c:idx val="9"/>
              <c:layout>
                <c:manualLayout>
                  <c:x val="-5.9414463207791729E-2"/>
                  <c:y val="-7.46968285575106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C65-4689-BFC6-A23FEE3FF5FC}"/>
                </c:ext>
              </c:extLst>
            </c:dLbl>
            <c:dLbl>
              <c:idx val="11"/>
              <c:layout>
                <c:manualLayout>
                  <c:x val="-5.7944719105284488E-2"/>
                  <c:y val="3.38381205507080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C65-4689-BFC6-A23FEE3FF5FC}"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9 мес. 2019</c:v>
                </c:pt>
                <c:pt idx="1">
                  <c:v>9 мес. 2020</c:v>
                </c:pt>
                <c:pt idx="2">
                  <c:v>9 мес. 2021</c:v>
                </c:pt>
                <c:pt idx="3">
                  <c:v>9 мес. 2022</c:v>
                </c:pt>
                <c:pt idx="4">
                  <c:v>9 мес. 2023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132368</c:v>
                </c:pt>
                <c:pt idx="1">
                  <c:v>130577</c:v>
                </c:pt>
                <c:pt idx="2">
                  <c:v>113597</c:v>
                </c:pt>
                <c:pt idx="3">
                  <c:v>145938</c:v>
                </c:pt>
                <c:pt idx="4">
                  <c:v>181720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6C65-4689-BFC6-A23FEE3FF5FC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97758976"/>
        <c:axId val="197760512"/>
      </c:lineChart>
      <c:catAx>
        <c:axId val="197758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7760512"/>
        <c:crosses val="autoZero"/>
        <c:auto val="1"/>
        <c:lblAlgn val="ctr"/>
        <c:lblOffset val="100"/>
        <c:noMultiLvlLbl val="0"/>
      </c:catAx>
      <c:valAx>
        <c:axId val="197760512"/>
        <c:scaling>
          <c:orientation val="minMax"/>
          <c:max val="190000"/>
          <c:min val="100000"/>
        </c:scaling>
        <c:delete val="0"/>
        <c:axPos val="l"/>
        <c:numFmt formatCode="General" sourceLinked="1"/>
        <c:majorTickMark val="out"/>
        <c:minorTickMark val="none"/>
        <c:tickLblPos val="nextTo"/>
        <c:crossAx val="19775897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404114621601765"/>
          <c:y val="1.429848212792938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18212638923441"/>
          <c:y val="0.10772123664231859"/>
          <c:w val="0.86201415124358538"/>
          <c:h val="0.79791290948404059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4.6197735569607788E-2"/>
                  <c:y val="4.04290520387815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14B-457D-923D-21932CB4E0E1}"/>
                </c:ext>
              </c:extLst>
            </c:dLbl>
            <c:dLbl>
              <c:idx val="1"/>
              <c:layout>
                <c:manualLayout>
                  <c:x val="-4.7667243284523306E-2"/>
                  <c:y val="-8.11080460486182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14B-457D-923D-21932CB4E0E1}"/>
                </c:ext>
              </c:extLst>
            </c:dLbl>
            <c:dLbl>
              <c:idx val="2"/>
              <c:layout>
                <c:manualLayout>
                  <c:x val="-4.4728227854692298E-2"/>
                  <c:y val="4.28121323934364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14B-457D-923D-21932CB4E0E1}"/>
                </c:ext>
              </c:extLst>
            </c:dLbl>
            <c:dLbl>
              <c:idx val="3"/>
              <c:layout>
                <c:manualLayout>
                  <c:x val="-8.2935428442495379E-2"/>
                  <c:y val="-4.53618407287947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14B-457D-923D-21932CB4E0E1}"/>
                </c:ext>
              </c:extLst>
            </c:dLbl>
            <c:dLbl>
              <c:idx val="4"/>
              <c:layout>
                <c:manualLayout>
                  <c:x val="-4.6197735569607698E-2"/>
                  <c:y val="5.94936948760207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14B-457D-923D-21932CB4E0E1}"/>
                </c:ext>
              </c:extLst>
            </c:dLbl>
            <c:dLbl>
              <c:idx val="5"/>
              <c:layout>
                <c:manualLayout>
                  <c:x val="-5.2075766429269817E-2"/>
                  <c:y val="4.5195212748091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14B-457D-923D-21932CB4E0E1}"/>
                </c:ext>
              </c:extLst>
            </c:dLbl>
            <c:dLbl>
              <c:idx val="6"/>
              <c:layout>
                <c:manualLayout>
                  <c:x val="-5.2075766429269817E-2"/>
                  <c:y val="-4.05956800194849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14B-457D-923D-21932CB4E0E1}"/>
                </c:ext>
              </c:extLst>
            </c:dLbl>
            <c:dLbl>
              <c:idx val="8"/>
              <c:layout>
                <c:manualLayout>
                  <c:x val="-5.0606258714354313E-2"/>
                  <c:y val="4.28121323934364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14B-457D-923D-21932CB4E0E1}"/>
                </c:ext>
              </c:extLst>
            </c:dLbl>
            <c:dLbl>
              <c:idx val="9"/>
              <c:layout>
                <c:manualLayout>
                  <c:x val="-5.0606258714354313E-2"/>
                  <c:y val="-5.48941621474143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14B-457D-923D-21932CB4E0E1}"/>
                </c:ext>
              </c:extLst>
            </c:dLbl>
            <c:dLbl>
              <c:idx val="10"/>
              <c:layout>
                <c:manualLayout>
                  <c:x val="-5.0606258714354313E-2"/>
                  <c:y val="-7.1575724629998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14B-457D-923D-21932CB4E0E1}"/>
                </c:ext>
              </c:extLst>
            </c:dLbl>
            <c:dLbl>
              <c:idx val="11"/>
              <c:layout>
                <c:manualLayout>
                  <c:x val="-5.7935399515178274E-2"/>
                  <c:y val="4.28121323934364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14B-457D-923D-21932CB4E0E1}"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9 мес. 2019</c:v>
                </c:pt>
                <c:pt idx="1">
                  <c:v>9 мес. 2020</c:v>
                </c:pt>
                <c:pt idx="2">
                  <c:v>9 мес. 2021</c:v>
                </c:pt>
                <c:pt idx="3">
                  <c:v>9 мес. 2022</c:v>
                </c:pt>
                <c:pt idx="4">
                  <c:v>9 мес. 2023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21401</c:v>
                </c:pt>
                <c:pt idx="1">
                  <c:v>21025</c:v>
                </c:pt>
                <c:pt idx="2">
                  <c:v>22875</c:v>
                </c:pt>
                <c:pt idx="3">
                  <c:v>25243</c:v>
                </c:pt>
                <c:pt idx="4">
                  <c:v>26912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114B-457D-923D-21932CB4E0E1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25109376"/>
        <c:axId val="197947392"/>
      </c:lineChart>
      <c:catAx>
        <c:axId val="125109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7947392"/>
        <c:crossesAt val="20000"/>
        <c:auto val="1"/>
        <c:lblAlgn val="ctr"/>
        <c:lblOffset val="100"/>
        <c:noMultiLvlLbl val="0"/>
      </c:catAx>
      <c:valAx>
        <c:axId val="197947392"/>
        <c:scaling>
          <c:orientation val="minMax"/>
          <c:max val="27000"/>
          <c:min val="20000"/>
        </c:scaling>
        <c:delete val="0"/>
        <c:axPos val="l"/>
        <c:numFmt formatCode="General" sourceLinked="1"/>
        <c:majorTickMark val="out"/>
        <c:minorTickMark val="none"/>
        <c:tickLblPos val="nextTo"/>
        <c:crossAx val="1251093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мес. 2022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8789764100285156E-3"/>
                  <c:y val="-6.2510635245872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219-4C75-8D37-3F298CCC4235}"/>
                </c:ext>
              </c:extLst>
            </c:dLbl>
            <c:dLbl>
              <c:idx val="1"/>
              <c:layout>
                <c:manualLayout>
                  <c:x val="0"/>
                  <c:y val="-3.34878403102889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219-4C75-8D37-3F298CCC4235}"/>
                </c:ext>
              </c:extLst>
            </c:dLbl>
            <c:dLbl>
              <c:idx val="2"/>
              <c:layout>
                <c:manualLayout>
                  <c:x val="1.4697441025071289E-3"/>
                  <c:y val="-2.0092704186173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219-4C75-8D37-3F298CCC4235}"/>
                </c:ext>
              </c:extLst>
            </c:dLbl>
            <c:dLbl>
              <c:idx val="3"/>
              <c:layout>
                <c:manualLayout>
                  <c:x val="0"/>
                  <c:y val="-2.90227949355838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219-4C75-8D37-3F298CCC4235}"/>
                </c:ext>
              </c:extLst>
            </c:dLbl>
            <c:dLbl>
              <c:idx val="5"/>
              <c:layout>
                <c:manualLayout>
                  <c:x val="-1.4697441025071289E-3"/>
                  <c:y val="-1.78603572880087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219-4C75-8D37-3F298CCC4235}"/>
                </c:ext>
              </c:extLst>
            </c:dLbl>
            <c:dLbl>
              <c:idx val="6"/>
              <c:layout>
                <c:manualLayout>
                  <c:x val="-2.9394882050142578E-3"/>
                  <c:y val="-5.1348021809109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219-4C75-8D37-3F298CCC4235}"/>
                </c:ext>
              </c:extLst>
            </c:dLbl>
            <c:dLbl>
              <c:idx val="7"/>
              <c:layout>
                <c:manualLayout>
                  <c:x val="0"/>
                  <c:y val="-4.0185408372346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219-4C75-8D37-3F298CCC4235}"/>
                </c:ext>
              </c:extLst>
            </c:dLbl>
            <c:dLbl>
              <c:idx val="8"/>
              <c:layout>
                <c:manualLayout>
                  <c:x val="-2.9394882050142578E-3"/>
                  <c:y val="-5.80455898711676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219-4C75-8D37-3F298CCC4235}"/>
                </c:ext>
              </c:extLst>
            </c:dLbl>
            <c:dLbl>
              <c:idx val="9"/>
              <c:layout>
                <c:manualLayout>
                  <c:x val="-4.4092323075213867E-3"/>
                  <c:y val="-6.02781125585202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219-4C75-8D37-3F298CCC423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НДФЛ</c:v>
                </c:pt>
                <c:pt idx="1">
                  <c:v>УСН</c:v>
                </c:pt>
                <c:pt idx="2">
                  <c:v>ЕНВД</c:v>
                </c:pt>
                <c:pt idx="3">
                  <c:v>ЕСХН</c:v>
                </c:pt>
                <c:pt idx="4">
                  <c:v>Патент</c:v>
                </c:pt>
                <c:pt idx="5">
                  <c:v>Госпошлина</c:v>
                </c:pt>
                <c:pt idx="6">
                  <c:v>Аренда</c:v>
                </c:pt>
                <c:pt idx="7">
                  <c:v>Экология</c:v>
                </c:pt>
                <c:pt idx="8">
                  <c:v>Штрафы</c:v>
                </c:pt>
                <c:pt idx="9">
                  <c:v>Приватизация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16188</c:v>
                </c:pt>
                <c:pt idx="1">
                  <c:v>1985</c:v>
                </c:pt>
                <c:pt idx="2">
                  <c:v>25</c:v>
                </c:pt>
                <c:pt idx="3">
                  <c:v>127</c:v>
                </c:pt>
                <c:pt idx="4">
                  <c:v>277</c:v>
                </c:pt>
                <c:pt idx="5">
                  <c:v>941</c:v>
                </c:pt>
                <c:pt idx="6">
                  <c:v>3797</c:v>
                </c:pt>
                <c:pt idx="7">
                  <c:v>51</c:v>
                </c:pt>
                <c:pt idx="8">
                  <c:v>321</c:v>
                </c:pt>
                <c:pt idx="9">
                  <c:v>1531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219-4C75-8D37-3F298CCC423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мес. 2023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4697441025071289E-3"/>
                  <c:y val="-6.02781125585202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219-4C75-8D37-3F298CCC4235}"/>
                </c:ext>
              </c:extLst>
            </c:dLbl>
            <c:dLbl>
              <c:idx val="1"/>
              <c:layout>
                <c:manualLayout>
                  <c:x val="5.8789764100285156E-3"/>
                  <c:y val="-4.46504537470520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219-4C75-8D37-3F298CCC4235}"/>
                </c:ext>
              </c:extLst>
            </c:dLbl>
            <c:dLbl>
              <c:idx val="3"/>
              <c:layout>
                <c:manualLayout>
                  <c:x val="5.8789764100285156E-3"/>
                  <c:y val="-7.59057713699884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219-4C75-8D37-3F298CCC4235}"/>
                </c:ext>
              </c:extLst>
            </c:dLbl>
            <c:dLbl>
              <c:idx val="4"/>
              <c:layout>
                <c:manualLayout>
                  <c:x val="-4.409232307521333E-3"/>
                  <c:y val="-4.6882976434404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219-4C75-8D37-3F298CCC4235}"/>
                </c:ext>
              </c:extLst>
            </c:dLbl>
            <c:dLbl>
              <c:idx val="5"/>
              <c:layout>
                <c:manualLayout>
                  <c:x val="2.9394882050142578E-3"/>
                  <c:y val="-6.2510635245872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219-4C75-8D37-3F298CCC4235}"/>
                </c:ext>
              </c:extLst>
            </c:dLbl>
            <c:dLbl>
              <c:idx val="6"/>
              <c:layout>
                <c:manualLayout>
                  <c:x val="-5.8789764100285156E-3"/>
                  <c:y val="-6.69756806205780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219-4C75-8D37-3F298CCC4235}"/>
                </c:ext>
              </c:extLst>
            </c:dLbl>
            <c:dLbl>
              <c:idx val="8"/>
              <c:layout>
                <c:manualLayout>
                  <c:x val="-5.8789764100285156E-3"/>
                  <c:y val="-2.2325402662713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219-4C75-8D37-3F298CCC4235}"/>
                </c:ext>
              </c:extLst>
            </c:dLbl>
            <c:dLbl>
              <c:idx val="9"/>
              <c:layout>
                <c:manualLayout>
                  <c:x val="0"/>
                  <c:y val="-5.35805444964624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219-4C75-8D37-3F298CCC423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НДФЛ</c:v>
                </c:pt>
                <c:pt idx="1">
                  <c:v>УСН</c:v>
                </c:pt>
                <c:pt idx="2">
                  <c:v>ЕНВД</c:v>
                </c:pt>
                <c:pt idx="3">
                  <c:v>ЕСХН</c:v>
                </c:pt>
                <c:pt idx="4">
                  <c:v>Патент</c:v>
                </c:pt>
                <c:pt idx="5">
                  <c:v>Госпошлина</c:v>
                </c:pt>
                <c:pt idx="6">
                  <c:v>Аренда</c:v>
                </c:pt>
                <c:pt idx="7">
                  <c:v>Экология</c:v>
                </c:pt>
                <c:pt idx="8">
                  <c:v>Штрафы</c:v>
                </c:pt>
                <c:pt idx="9">
                  <c:v>Приватизация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18180</c:v>
                </c:pt>
                <c:pt idx="1">
                  <c:v>3325</c:v>
                </c:pt>
                <c:pt idx="2">
                  <c:v>1</c:v>
                </c:pt>
                <c:pt idx="3">
                  <c:v>155</c:v>
                </c:pt>
                <c:pt idx="4">
                  <c:v>519</c:v>
                </c:pt>
                <c:pt idx="5">
                  <c:v>1004</c:v>
                </c:pt>
                <c:pt idx="6">
                  <c:v>3426</c:v>
                </c:pt>
                <c:pt idx="7">
                  <c:v>24</c:v>
                </c:pt>
                <c:pt idx="8">
                  <c:v>256</c:v>
                </c:pt>
                <c:pt idx="9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4219-4C75-8D37-3F298CCC423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5371520"/>
        <c:axId val="125372672"/>
        <c:axId val="0"/>
      </c:bar3DChart>
      <c:catAx>
        <c:axId val="1253715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25372672"/>
        <c:crosses val="autoZero"/>
        <c:auto val="1"/>
        <c:lblAlgn val="ctr"/>
        <c:lblOffset val="100"/>
        <c:noMultiLvlLbl val="0"/>
      </c:catAx>
      <c:valAx>
        <c:axId val="1253726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5371520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064275037369205"/>
          <c:y val="1.4492753623188406E-2"/>
        </c:manualLayout>
      </c:layout>
      <c:overlay val="0"/>
    </c:title>
    <c:autoTitleDeleted val="0"/>
    <c:view3D>
      <c:rotX val="6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5741396232536587E-5"/>
          <c:y val="1.5652173913043479E-2"/>
          <c:w val="0.81951343526005449"/>
          <c:h val="0.9432850241545893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5836387604015861"/>
                  <c:y val="-0.2185647989653468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BD2-4003-BE98-AAD364A87E83}"/>
                </c:ext>
              </c:extLst>
            </c:dLbl>
            <c:dLbl>
              <c:idx val="1"/>
              <c:layout>
                <c:manualLayout>
                  <c:x val="9.9020867907206669E-2"/>
                  <c:y val="0.1071018296625965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BD2-4003-BE98-AAD364A87E83}"/>
                </c:ext>
              </c:extLst>
            </c:dLbl>
            <c:dLbl>
              <c:idx val="2"/>
              <c:layout>
                <c:manualLayout>
                  <c:x val="-6.2104445464496311E-2"/>
                  <c:y val="2.783559663737684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BD2-4003-BE98-AAD364A87E83}"/>
                </c:ext>
              </c:extLst>
            </c:dLbl>
            <c:dLbl>
              <c:idx val="3"/>
              <c:layout>
                <c:manualLayout>
                  <c:x val="-2.2883137365676823E-2"/>
                  <c:y val="-4.6998744722127122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BD2-4003-BE98-AAD364A87E83}"/>
                </c:ext>
              </c:extLst>
            </c:dLbl>
            <c:dLbl>
              <c:idx val="4"/>
              <c:layout>
                <c:manualLayout>
                  <c:x val="4.0298129774136979E-2"/>
                  <c:y val="1.1577085473011509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BD2-4003-BE98-AAD364A87E83}"/>
                </c:ext>
              </c:extLst>
            </c:dLbl>
            <c:dLbl>
              <c:idx val="5"/>
              <c:layout>
                <c:manualLayout>
                  <c:x val="3.8398243941480406E-2"/>
                  <c:y val="9.393833922933546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BD2-4003-BE98-AAD364A87E83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НДФЛ - 78,4%</c:v>
                </c:pt>
                <c:pt idx="1">
                  <c:v>УСН - 14,3%</c:v>
                </c:pt>
                <c:pt idx="2">
                  <c:v>ЕНВД - 0,1%</c:v>
                </c:pt>
                <c:pt idx="3">
                  <c:v>ЕСХН - 0,7%</c:v>
                </c:pt>
                <c:pt idx="4">
                  <c:v>Патент - 2,2%</c:v>
                </c:pt>
                <c:pt idx="5">
                  <c:v>Госпошлина - 4,3%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18180</c:v>
                </c:pt>
                <c:pt idx="1">
                  <c:v>3325</c:v>
                </c:pt>
                <c:pt idx="2">
                  <c:v>1</c:v>
                </c:pt>
                <c:pt idx="3">
                  <c:v>155</c:v>
                </c:pt>
                <c:pt idx="4">
                  <c:v>519</c:v>
                </c:pt>
                <c:pt idx="5">
                  <c:v>1004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BD2-4003-BE98-AAD364A87E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064275037369205"/>
          <c:y val="1.4492753623188406E-2"/>
        </c:manualLayout>
      </c:layout>
      <c:overlay val="0"/>
    </c:title>
    <c:autoTitleDeleted val="0"/>
    <c:view3D>
      <c:rotX val="6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686098654708519E-3"/>
          <c:y val="0.10985507246376812"/>
          <c:w val="0.74925932464719935"/>
          <c:h val="0.863574879227053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8.3944893659592998E-2"/>
                  <c:y val="-0.2399925824489330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197-4460-950E-0ED2B3F08FDC}"/>
                </c:ext>
              </c:extLst>
            </c:dLbl>
            <c:dLbl>
              <c:idx val="1"/>
              <c:layout>
                <c:manualLayout>
                  <c:x val="-3.2518743453032496E-2"/>
                  <c:y val="1.69080223667693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197-4460-950E-0ED2B3F08FDC}"/>
                </c:ext>
              </c:extLst>
            </c:dLbl>
            <c:dLbl>
              <c:idx val="2"/>
              <c:layout>
                <c:manualLayout>
                  <c:x val="4.551863752456952E-2"/>
                  <c:y val="9.063771919814371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197-4460-950E-0ED2B3F08FDC}"/>
                </c:ext>
              </c:extLst>
            </c:dLbl>
            <c:dLbl>
              <c:idx val="3"/>
              <c:layout>
                <c:manualLayout>
                  <c:x val="5.4844697103445028E-2"/>
                  <c:y val="2.5465023393814903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197-4460-950E-0ED2B3F08FDC}"/>
                </c:ext>
              </c:extLst>
            </c:dLbl>
            <c:dLbl>
              <c:idx val="4"/>
              <c:layout>
                <c:manualLayout>
                  <c:x val="7.3183032614196772E-2"/>
                  <c:y val="0.131592491155996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197-4460-950E-0ED2B3F08FDC}"/>
                </c:ext>
              </c:extLst>
            </c:dLbl>
            <c:dLbl>
              <c:idx val="5"/>
              <c:layout>
                <c:manualLayout>
                  <c:x val="3.2419170697833177E-2"/>
                  <c:y val="0.1519093537220890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197-4460-950E-0ED2B3F08FDC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Аренда - 90,5%</c:v>
                </c:pt>
                <c:pt idx="1">
                  <c:v>Экология - 0,6%</c:v>
                </c:pt>
                <c:pt idx="2">
                  <c:v>Штрафы - 6,8%</c:v>
                </c:pt>
                <c:pt idx="3">
                  <c:v>Приватизация - 2,1%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3426</c:v>
                </c:pt>
                <c:pt idx="1">
                  <c:v>24</c:v>
                </c:pt>
                <c:pt idx="2">
                  <c:v>256</c:v>
                </c:pt>
                <c:pt idx="3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197-4460-950E-0ED2B3F08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404114621601765"/>
          <c:y val="1.429848212792938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18212638923441"/>
          <c:y val="0.10772123664231859"/>
          <c:w val="0.86201415124358538"/>
          <c:h val="0.79791290948404059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5.6484289574016328E-2"/>
                  <c:y val="-6.20434032113790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2C2-4A24-9E54-BF4E565D14D2}"/>
                </c:ext>
              </c:extLst>
            </c:dLbl>
            <c:dLbl>
              <c:idx val="2"/>
              <c:layout>
                <c:manualLayout>
                  <c:x val="-5.2075766429269817E-2"/>
                  <c:y val="4.28121323934364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2C2-4A24-9E54-BF4E565D14D2}"/>
                </c:ext>
              </c:extLst>
            </c:dLbl>
            <c:dLbl>
              <c:idx val="3"/>
              <c:layout>
                <c:manualLayout>
                  <c:x val="-4.9136750999438809E-2"/>
                  <c:y val="2.61305699108521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2C2-4A24-9E54-BF4E565D14D2}"/>
                </c:ext>
              </c:extLst>
            </c:dLbl>
            <c:dLbl>
              <c:idx val="4"/>
              <c:layout>
                <c:manualLayout>
                  <c:x val="-4.6197735569607802E-2"/>
                  <c:y val="9.52399001958441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2C2-4A24-9E54-BF4E565D14D2}"/>
                </c:ext>
              </c:extLst>
            </c:dLbl>
            <c:dLbl>
              <c:idx val="5"/>
              <c:layout>
                <c:manualLayout>
                  <c:x val="-5.2075766429269817E-2"/>
                  <c:y val="4.5195212748091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2C2-4A24-9E54-BF4E565D14D2}"/>
                </c:ext>
              </c:extLst>
            </c:dLbl>
            <c:dLbl>
              <c:idx val="6"/>
              <c:layout>
                <c:manualLayout>
                  <c:x val="-5.2075766429269817E-2"/>
                  <c:y val="-4.05956800194849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2C2-4A24-9E54-BF4E565D14D2}"/>
                </c:ext>
              </c:extLst>
            </c:dLbl>
            <c:dLbl>
              <c:idx val="8"/>
              <c:layout>
                <c:manualLayout>
                  <c:x val="-5.0606258714354313E-2"/>
                  <c:y val="4.28121323934364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2C2-4A24-9E54-BF4E565D14D2}"/>
                </c:ext>
              </c:extLst>
            </c:dLbl>
            <c:dLbl>
              <c:idx val="9"/>
              <c:layout>
                <c:manualLayout>
                  <c:x val="-5.0606258714354313E-2"/>
                  <c:y val="-5.48941621474143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2C2-4A24-9E54-BF4E565D14D2}"/>
                </c:ext>
              </c:extLst>
            </c:dLbl>
            <c:dLbl>
              <c:idx val="10"/>
              <c:layout>
                <c:manualLayout>
                  <c:x val="-5.0606258714354313E-2"/>
                  <c:y val="-7.1575724629998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2C2-4A24-9E54-BF4E565D14D2}"/>
                </c:ext>
              </c:extLst>
            </c:dLbl>
            <c:dLbl>
              <c:idx val="11"/>
              <c:layout>
                <c:manualLayout>
                  <c:x val="-5.7935399515178274E-2"/>
                  <c:y val="4.28121323934364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2C2-4A24-9E54-BF4E565D14D2}"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9 мес. 2019</c:v>
                </c:pt>
                <c:pt idx="1">
                  <c:v>9 мес. 2020</c:v>
                </c:pt>
                <c:pt idx="2">
                  <c:v>9 мес. 2021</c:v>
                </c:pt>
                <c:pt idx="3">
                  <c:v>9 мес. 2022</c:v>
                </c:pt>
                <c:pt idx="4">
                  <c:v>9 мес. 2023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110967</c:v>
                </c:pt>
                <c:pt idx="1">
                  <c:v>109552</c:v>
                </c:pt>
                <c:pt idx="2">
                  <c:v>90722</c:v>
                </c:pt>
                <c:pt idx="3">
                  <c:v>120695</c:v>
                </c:pt>
                <c:pt idx="4">
                  <c:v>154808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02C2-4A24-9E54-BF4E565D14D2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25395712"/>
        <c:axId val="125448576"/>
      </c:lineChart>
      <c:catAx>
        <c:axId val="125395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5448576"/>
        <c:crossesAt val="82000"/>
        <c:auto val="1"/>
        <c:lblAlgn val="ctr"/>
        <c:lblOffset val="100"/>
        <c:noMultiLvlLbl val="0"/>
      </c:catAx>
      <c:valAx>
        <c:axId val="125448576"/>
        <c:scaling>
          <c:orientation val="minMax"/>
          <c:max val="155000"/>
          <c:min val="82000"/>
        </c:scaling>
        <c:delete val="0"/>
        <c:axPos val="l"/>
        <c:numFmt formatCode="General" sourceLinked="1"/>
        <c:majorTickMark val="out"/>
        <c:minorTickMark val="none"/>
        <c:tickLblPos val="nextTo"/>
        <c:crossAx val="125395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мес. 2022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8789764100285156E-3"/>
                  <c:y val="-6.2510635245872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BC4-450C-84BC-352A703D5839}"/>
                </c:ext>
              </c:extLst>
            </c:dLbl>
            <c:dLbl>
              <c:idx val="2"/>
              <c:layout>
                <c:manualLayout>
                  <c:x val="1.4697441025071289E-3"/>
                  <c:y val="-5.80455898711676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BC4-450C-84BC-352A703D5839}"/>
                </c:ext>
              </c:extLst>
            </c:dLbl>
            <c:dLbl>
              <c:idx val="3"/>
              <c:layout>
                <c:manualLayout>
                  <c:x val="1.4697441025071289E-3"/>
                  <c:y val="-3.79528856849942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BC4-450C-84BC-352A703D5839}"/>
                </c:ext>
              </c:extLst>
            </c:dLbl>
            <c:dLbl>
              <c:idx val="4"/>
              <c:layout>
                <c:manualLayout>
                  <c:x val="0"/>
                  <c:y val="-6.47431579332254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BC4-450C-84BC-352A703D5839}"/>
                </c:ext>
              </c:extLst>
            </c:dLbl>
            <c:dLbl>
              <c:idx val="5"/>
              <c:layout>
                <c:manualLayout>
                  <c:x val="0"/>
                  <c:y val="-4.2417931059699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BC4-450C-84BC-352A703D5839}"/>
                </c:ext>
              </c:extLst>
            </c:dLbl>
            <c:dLbl>
              <c:idx val="7"/>
              <c:layout>
                <c:manualLayout>
                  <c:x val="0"/>
                  <c:y val="-4.0185408372346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BC4-450C-84BC-352A703D5839}"/>
                </c:ext>
              </c:extLst>
            </c:dLbl>
            <c:dLbl>
              <c:idx val="9"/>
              <c:layout>
                <c:manualLayout>
                  <c:x val="-1.4697441025071289E-3"/>
                  <c:y val="-3.34878403102890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BC4-450C-84BC-352A703D583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трансферты</c:v>
                </c:pt>
                <c:pt idx="4">
                  <c:v>Прочие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62347</c:v>
                </c:pt>
                <c:pt idx="1">
                  <c:v>33432</c:v>
                </c:pt>
                <c:pt idx="2">
                  <c:v>20391</c:v>
                </c:pt>
                <c:pt idx="3">
                  <c:v>3190</c:v>
                </c:pt>
                <c:pt idx="4">
                  <c:v>1335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BC4-450C-84BC-352A703D583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мес. 2023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4698598303892159E-3"/>
                  <c:y val="-4.46504537470520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BC4-450C-84BC-352A703D5839}"/>
                </c:ext>
              </c:extLst>
            </c:dLbl>
            <c:dLbl>
              <c:idx val="1"/>
              <c:layout>
                <c:manualLayout>
                  <c:x val="2.9394882050142578E-3"/>
                  <c:y val="-2.23252268735260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BC4-450C-84BC-352A703D5839}"/>
                </c:ext>
              </c:extLst>
            </c:dLbl>
            <c:dLbl>
              <c:idx val="2"/>
              <c:layout>
                <c:manualLayout>
                  <c:x val="-1.4697441025070749E-3"/>
                  <c:y val="-4.91154991217572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BC4-450C-84BC-352A703D5839}"/>
                </c:ext>
              </c:extLst>
            </c:dLbl>
            <c:dLbl>
              <c:idx val="3"/>
              <c:layout>
                <c:manualLayout>
                  <c:x val="0"/>
                  <c:y val="-6.2510635245872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BC4-450C-84BC-352A703D5839}"/>
                </c:ext>
              </c:extLst>
            </c:dLbl>
            <c:dLbl>
              <c:idx val="4"/>
              <c:layout>
                <c:manualLayout>
                  <c:x val="-1.4697441025071289E-3"/>
                  <c:y val="-1.78601814988207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BC4-450C-84BC-352A703D5839}"/>
                </c:ext>
              </c:extLst>
            </c:dLbl>
            <c:dLbl>
              <c:idx val="6"/>
              <c:layout>
                <c:manualLayout>
                  <c:x val="-5.8789764100285156E-3"/>
                  <c:y val="-5.35805444964624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BC4-450C-84BC-352A703D5839}"/>
                </c:ext>
              </c:extLst>
            </c:dLbl>
            <c:dLbl>
              <c:idx val="8"/>
              <c:layout>
                <c:manualLayout>
                  <c:x val="-5.8789764100285156E-3"/>
                  <c:y val="-3.34878403102890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BC4-450C-84BC-352A703D5839}"/>
                </c:ext>
              </c:extLst>
            </c:dLbl>
            <c:dLbl>
              <c:idx val="9"/>
              <c:layout>
                <c:manualLayout>
                  <c:x val="0"/>
                  <c:y val="-5.35805444964624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BC4-450C-84BC-352A703D583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трансферты</c:v>
                </c:pt>
                <c:pt idx="4">
                  <c:v>Прочие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58592</c:v>
                </c:pt>
                <c:pt idx="1">
                  <c:v>60891</c:v>
                </c:pt>
                <c:pt idx="2">
                  <c:v>29964</c:v>
                </c:pt>
                <c:pt idx="3">
                  <c:v>5621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0BC4-450C-84BC-352A703D583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6912256"/>
        <c:axId val="197949312"/>
        <c:axId val="0"/>
      </c:bar3DChart>
      <c:catAx>
        <c:axId val="1369122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97949312"/>
        <c:crosses val="autoZero"/>
        <c:auto val="1"/>
        <c:lblAlgn val="ctr"/>
        <c:lblOffset val="100"/>
        <c:noMultiLvlLbl val="0"/>
      </c:catAx>
      <c:valAx>
        <c:axId val="1979493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6912256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064275037369205"/>
          <c:y val="1.4492753623188406E-2"/>
        </c:manualLayout>
      </c:layout>
      <c:overlay val="0"/>
    </c:title>
    <c:autoTitleDeleted val="0"/>
    <c:view3D>
      <c:rotX val="6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686098654708519E-3"/>
          <c:y val="0.10985507246376812"/>
          <c:w val="0.74925932464719935"/>
          <c:h val="0.863574879227053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4672516271788896"/>
                  <c:y val="4.2616113203240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C51-4D6D-8955-99EF7360E8E6}"/>
                </c:ext>
              </c:extLst>
            </c:dLbl>
            <c:dLbl>
              <c:idx val="1"/>
              <c:layout>
                <c:manualLayout>
                  <c:x val="9.9020867907206669E-2"/>
                  <c:y val="-0.2125605766670470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C51-4D6D-8955-99EF7360E8E6}"/>
                </c:ext>
              </c:extLst>
            </c:dLbl>
            <c:dLbl>
              <c:idx val="2"/>
              <c:layout>
                <c:manualLayout>
                  <c:x val="9.4846109482951399E-2"/>
                  <c:y val="0.1002993647533188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C51-4D6D-8955-99EF7360E8E6}"/>
                </c:ext>
              </c:extLst>
            </c:dLbl>
            <c:dLbl>
              <c:idx val="3"/>
              <c:layout>
                <c:manualLayout>
                  <c:x val="-3.4841283852971291E-2"/>
                  <c:y val="-2.643919510061241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C51-4D6D-8955-99EF7360E8E6}"/>
                </c:ext>
              </c:extLst>
            </c:dLbl>
            <c:dLbl>
              <c:idx val="4"/>
              <c:layout>
                <c:manualLayout>
                  <c:x val="5.3751044572343254E-2"/>
                  <c:y val="-2.541233976187759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C51-4D6D-8955-99EF7360E8E6}"/>
                </c:ext>
              </c:extLst>
            </c:dLbl>
            <c:dLbl>
              <c:idx val="5"/>
              <c:layout>
                <c:manualLayout>
                  <c:x val="3.2419170697833177E-2"/>
                  <c:y val="0.1519093537220890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C51-4D6D-8955-99EF7360E8E6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Дотации - 37,8%</c:v>
                </c:pt>
                <c:pt idx="1">
                  <c:v>Субсидии - 39,2%</c:v>
                </c:pt>
                <c:pt idx="2">
                  <c:v>Субвенции - 19,3%</c:v>
                </c:pt>
                <c:pt idx="3">
                  <c:v>Иные трансферты - 3,6%</c:v>
                </c:pt>
                <c:pt idx="4">
                  <c:v>Прочие (фин.пом.) - 0,1%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58592</c:v>
                </c:pt>
                <c:pt idx="1">
                  <c:v>60891</c:v>
                </c:pt>
                <c:pt idx="2">
                  <c:v>29964</c:v>
                </c:pt>
                <c:pt idx="3">
                  <c:v>5621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C51-4D6D-8955-99EF7360E8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4234A-213D-4D4A-9859-8044A93B55B4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4FC22-F839-4C72-8715-61572AF26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891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4FC22-F839-4C72-8715-61572AF2617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122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к отчету об исполнении бюджета муниципального района Камышлинский Самарской области     за 9 месяцев 2023 года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2348880"/>
            <a:ext cx="8062912" cy="1296144"/>
          </a:xfrm>
        </p:spPr>
        <p:txBody>
          <a:bodyPr>
            <a:normAutofit/>
          </a:bodyPr>
          <a:lstStyle/>
          <a:p>
            <a:r>
              <a:rPr lang="ru-RU" sz="4800" dirty="0"/>
              <a:t>БЮДЖЕТ ДЛЯ ГРАЖДАН</a:t>
            </a:r>
          </a:p>
        </p:txBody>
      </p:sp>
    </p:spTree>
    <p:extLst>
      <p:ext uri="{BB962C8B-B14F-4D97-AF65-F5344CB8AC3E}">
        <p14:creationId xmlns:p14="http://schemas.microsoft.com/office/powerpoint/2010/main" val="4114240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БЕЗВОЗМЕЗДНЫЕ ПОСТУПЛЕНИЯ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6849716"/>
              </p:ext>
            </p:extLst>
          </p:nvPr>
        </p:nvGraphicFramePr>
        <p:xfrm>
          <a:off x="251520" y="980728"/>
          <a:ext cx="864096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0778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БЕЗВОЗМЕЗДНЫЕ ПОСТУПЛЕНИЯ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3737348"/>
              </p:ext>
            </p:extLst>
          </p:nvPr>
        </p:nvGraphicFramePr>
        <p:xfrm>
          <a:off x="323850" y="1196975"/>
          <a:ext cx="84963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4591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РАСХОДЫ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9314351"/>
              </p:ext>
            </p:extLst>
          </p:nvPr>
        </p:nvGraphicFramePr>
        <p:xfrm>
          <a:off x="323850" y="981075"/>
          <a:ext cx="8496300" cy="5188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0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38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2028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Назначено,</a:t>
                      </a:r>
                      <a:r>
                        <a:rPr lang="ru-RU" baseline="0" dirty="0"/>
                        <a:t> тыс.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Исполнено 9 мес. 23 г., тыс.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% исполнения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3809">
                <a:tc>
                  <a:txBody>
                    <a:bodyPr/>
                    <a:lstStyle/>
                    <a:p>
                      <a:r>
                        <a:rPr lang="ru-RU" dirty="0"/>
                        <a:t>Общегосударственные вопросы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61</a:t>
                      </a:r>
                      <a:r>
                        <a:rPr lang="ru-RU" baseline="0" dirty="0"/>
                        <a:t> 677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39</a:t>
                      </a:r>
                      <a:r>
                        <a:rPr lang="ru-RU" baseline="0" dirty="0"/>
                        <a:t> 856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64,6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0540">
                <a:tc>
                  <a:txBody>
                    <a:bodyPr/>
                    <a:lstStyle/>
                    <a:p>
                      <a:r>
                        <a:rPr lang="ru-RU" dirty="0"/>
                        <a:t>Национальная безопасность (ЕДДС)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  <a:r>
                        <a:rPr lang="ru-RU" baseline="0" dirty="0"/>
                        <a:t> 531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  <a:r>
                        <a:rPr lang="ru-RU" baseline="0" dirty="0"/>
                        <a:t> 815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71,7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0540">
                <a:tc>
                  <a:txBody>
                    <a:bodyPr/>
                    <a:lstStyle/>
                    <a:p>
                      <a:r>
                        <a:rPr lang="ru-RU" dirty="0"/>
                        <a:t>Национальная экономика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</a:t>
                      </a:r>
                      <a:r>
                        <a:rPr lang="ru-RU" baseline="0" dirty="0"/>
                        <a:t> 686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</a:t>
                      </a:r>
                      <a:r>
                        <a:rPr lang="ru-RU" baseline="0" dirty="0"/>
                        <a:t> 149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70,8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3409">
                <a:tc>
                  <a:txBody>
                    <a:bodyPr/>
                    <a:lstStyle/>
                    <a:p>
                      <a:r>
                        <a:rPr lang="ru-RU" dirty="0"/>
                        <a:t>Жилищно-коммунальное</a:t>
                      </a:r>
                      <a:r>
                        <a:rPr lang="ru-RU" baseline="0" dirty="0"/>
                        <a:t> хозяйство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117</a:t>
                      </a:r>
                      <a:r>
                        <a:rPr lang="ru-RU" baseline="0" dirty="0"/>
                        <a:t> 658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55</a:t>
                      </a:r>
                      <a:r>
                        <a:rPr lang="ru-RU" baseline="0" dirty="0"/>
                        <a:t> 158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46,9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ru-RU" dirty="0"/>
                        <a:t>Охрана окружающей среды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ru-RU" dirty="0"/>
                        <a:t>Образование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38</a:t>
                      </a:r>
                      <a:r>
                        <a:rPr lang="ru-RU" baseline="0" dirty="0"/>
                        <a:t> 643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31</a:t>
                      </a:r>
                      <a:r>
                        <a:rPr lang="ru-RU" baseline="0" dirty="0"/>
                        <a:t> 950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82,7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0540">
                <a:tc>
                  <a:txBody>
                    <a:bodyPr/>
                    <a:lstStyle/>
                    <a:p>
                      <a:r>
                        <a:rPr lang="ru-RU" dirty="0"/>
                        <a:t>Культура (мероприятия,</a:t>
                      </a:r>
                      <a:r>
                        <a:rPr lang="ru-RU" baseline="0" dirty="0"/>
                        <a:t> инвентарь, ФОТ)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32</a:t>
                      </a:r>
                      <a:r>
                        <a:rPr lang="ru-RU" baseline="0" dirty="0"/>
                        <a:t> 216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22</a:t>
                      </a:r>
                      <a:r>
                        <a:rPr lang="ru-RU" baseline="0" dirty="0"/>
                        <a:t> 547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137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РАСХОДЫ (продолжение)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533614"/>
              </p:ext>
            </p:extLst>
          </p:nvPr>
        </p:nvGraphicFramePr>
        <p:xfrm>
          <a:off x="323850" y="981072"/>
          <a:ext cx="8496300" cy="5196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0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38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579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Назначено,</a:t>
                      </a:r>
                      <a:r>
                        <a:rPr lang="ru-RU" baseline="0" dirty="0"/>
                        <a:t> тыс.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Исполнено 9 мес. 23 г., тыс.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% исполнения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577">
                <a:tc>
                  <a:txBody>
                    <a:bodyPr/>
                    <a:lstStyle/>
                    <a:p>
                      <a:r>
                        <a:rPr lang="ru-RU" dirty="0"/>
                        <a:t>Здравоохранение (стипендия, найм квартиры)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34,7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994">
                <a:tc>
                  <a:txBody>
                    <a:bodyPr/>
                    <a:lstStyle/>
                    <a:p>
                      <a:r>
                        <a:rPr lang="ru-RU" dirty="0"/>
                        <a:t>Социальная политика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34 215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22</a:t>
                      </a:r>
                      <a:r>
                        <a:rPr lang="ru-RU" baseline="0" dirty="0"/>
                        <a:t> 784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66,6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0577">
                <a:tc>
                  <a:txBody>
                    <a:bodyPr/>
                    <a:lstStyle/>
                    <a:p>
                      <a:r>
                        <a:rPr lang="ru-RU" dirty="0"/>
                        <a:t>Физическая культура и спорт (соревнования,</a:t>
                      </a:r>
                      <a:r>
                        <a:rPr lang="ru-RU" baseline="0" dirty="0"/>
                        <a:t> инвентарь)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52,7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7505">
                <a:tc>
                  <a:txBody>
                    <a:bodyPr/>
                    <a:lstStyle/>
                    <a:p>
                      <a:r>
                        <a:rPr lang="ru-RU" dirty="0"/>
                        <a:t>Средства</a:t>
                      </a:r>
                      <a:r>
                        <a:rPr lang="ru-RU" baseline="0" dirty="0"/>
                        <a:t> массовой информации (МАУ ИЦ «</a:t>
                      </a:r>
                      <a:r>
                        <a:rPr lang="ru-RU" baseline="0" dirty="0" err="1"/>
                        <a:t>Нур</a:t>
                      </a:r>
                      <a:r>
                        <a:rPr lang="ru-RU" baseline="0" dirty="0"/>
                        <a:t>»)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  <a:r>
                        <a:rPr lang="ru-RU" baseline="0" dirty="0"/>
                        <a:t> 680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  <a:r>
                        <a:rPr lang="ru-RU" baseline="0" dirty="0"/>
                        <a:t> 534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91,3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5790">
                <a:tc>
                  <a:txBody>
                    <a:bodyPr/>
                    <a:lstStyle/>
                    <a:p>
                      <a:r>
                        <a:rPr lang="ru-RU" dirty="0"/>
                        <a:t>Обслуживание муниципального</a:t>
                      </a:r>
                      <a:r>
                        <a:rPr lang="ru-RU" baseline="0" dirty="0"/>
                        <a:t> долга (проценты)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73,9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0577">
                <a:tc>
                  <a:txBody>
                    <a:bodyPr/>
                    <a:lstStyle/>
                    <a:p>
                      <a:r>
                        <a:rPr lang="ru-RU" dirty="0"/>
                        <a:t>Межбюджетные трансферты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</a:t>
                      </a:r>
                      <a:r>
                        <a:rPr lang="ru-RU" baseline="0" dirty="0"/>
                        <a:t> 883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</a:t>
                      </a:r>
                      <a:r>
                        <a:rPr lang="ru-RU" baseline="0" dirty="0"/>
                        <a:t> 574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93,7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0577">
                <a:tc>
                  <a:txBody>
                    <a:bodyPr/>
                    <a:lstStyle/>
                    <a:p>
                      <a:r>
                        <a:rPr lang="ru-RU" dirty="0"/>
                        <a:t>Общий итог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303</a:t>
                      </a:r>
                      <a:r>
                        <a:rPr lang="ru-RU" baseline="0" dirty="0"/>
                        <a:t> 193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186</a:t>
                      </a:r>
                      <a:r>
                        <a:rPr lang="ru-RU" baseline="0" dirty="0"/>
                        <a:t> 936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61,7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61952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РАСХОДЫ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029338"/>
              </p:ext>
            </p:extLst>
          </p:nvPr>
        </p:nvGraphicFramePr>
        <p:xfrm>
          <a:off x="323850" y="1196975"/>
          <a:ext cx="84963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6386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ОБЩЕГОСУДАРСТВЕННЫЕ РАСХОДЫ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6812394"/>
              </p:ext>
            </p:extLst>
          </p:nvPr>
        </p:nvGraphicFramePr>
        <p:xfrm>
          <a:off x="323850" y="1196975"/>
          <a:ext cx="84963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58748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НАЦИОНАЛЬНАЯ ЭКОНОМИКА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7303728"/>
              </p:ext>
            </p:extLst>
          </p:nvPr>
        </p:nvGraphicFramePr>
        <p:xfrm>
          <a:off x="323850" y="1196975"/>
          <a:ext cx="84963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3688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ЖИЛИЩНО-КОММУНАЛЬНОЕ ХОЗЯЙСТВО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0548092"/>
              </p:ext>
            </p:extLst>
          </p:nvPr>
        </p:nvGraphicFramePr>
        <p:xfrm>
          <a:off x="323528" y="1196752"/>
          <a:ext cx="84963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64869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ОБРАЗОВАНИЕ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3015303"/>
              </p:ext>
            </p:extLst>
          </p:nvPr>
        </p:nvGraphicFramePr>
        <p:xfrm>
          <a:off x="323528" y="1196752"/>
          <a:ext cx="84963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3171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СОЦИАЛЬНАЯ ПОЛИТИКА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0413862"/>
              </p:ext>
            </p:extLst>
          </p:nvPr>
        </p:nvGraphicFramePr>
        <p:xfrm>
          <a:off x="395536" y="1196752"/>
          <a:ext cx="84963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1843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УТВЕРЖДЕННЫЕ ЗНАЧЕНИЯ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9245568"/>
              </p:ext>
            </p:extLst>
          </p:nvPr>
        </p:nvGraphicFramePr>
        <p:xfrm>
          <a:off x="323850" y="1700810"/>
          <a:ext cx="8496300" cy="4340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4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79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2086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Дата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Доходы, </a:t>
                      </a:r>
                      <a:r>
                        <a:rPr lang="ru-RU" dirty="0" err="1"/>
                        <a:t>тыс.руб</a:t>
                      </a:r>
                      <a:r>
                        <a:rPr lang="ru-RU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Расходы, </a:t>
                      </a:r>
                      <a:r>
                        <a:rPr lang="ru-RU" dirty="0" err="1"/>
                        <a:t>тыс.руб</a:t>
                      </a:r>
                      <a:r>
                        <a:rPr lang="ru-RU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Профицит/Дефицит, </a:t>
                      </a:r>
                      <a:r>
                        <a:rPr lang="ru-RU" dirty="0" err="1"/>
                        <a:t>тыс.руб</a:t>
                      </a:r>
                      <a:r>
                        <a:rPr lang="ru-RU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4159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Первоначальный бюджет по состоянию на 01.01.2023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273</a:t>
                      </a:r>
                      <a:r>
                        <a:rPr lang="ru-RU" baseline="0" dirty="0"/>
                        <a:t> 920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279</a:t>
                      </a:r>
                      <a:r>
                        <a:rPr lang="ru-RU" baseline="0" dirty="0"/>
                        <a:t> 845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-5</a:t>
                      </a:r>
                      <a:r>
                        <a:rPr lang="ru-RU" baseline="0" dirty="0"/>
                        <a:t> 925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1273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 учетом изменений по состоянию на 01.10.2023 г. </a:t>
                      </a:r>
                    </a:p>
                    <a:p>
                      <a:pPr algn="ctr"/>
                      <a:r>
                        <a:rPr lang="ru-RU" dirty="0"/>
                        <a:t>(3 раза)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287</a:t>
                      </a:r>
                      <a:r>
                        <a:rPr lang="ru-RU" baseline="0" dirty="0"/>
                        <a:t> 457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303</a:t>
                      </a:r>
                      <a:r>
                        <a:rPr lang="ru-RU" baseline="0" dirty="0"/>
                        <a:t> 193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-15</a:t>
                      </a:r>
                      <a:r>
                        <a:rPr lang="ru-RU" baseline="0" dirty="0"/>
                        <a:t> 736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2504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+/-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+13</a:t>
                      </a:r>
                      <a:r>
                        <a:rPr lang="ru-RU" baseline="0" dirty="0"/>
                        <a:t> 537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+23</a:t>
                      </a:r>
                      <a:r>
                        <a:rPr lang="ru-RU" baseline="0" dirty="0"/>
                        <a:t> 348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+9</a:t>
                      </a:r>
                      <a:r>
                        <a:rPr lang="ru-RU" baseline="0" dirty="0"/>
                        <a:t> 811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49815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/>
              <a:t>МЕЖБЮДЖЕТНЫЕ ТРАНСФЕРТЫ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6813802"/>
              </p:ext>
            </p:extLst>
          </p:nvPr>
        </p:nvGraphicFramePr>
        <p:xfrm>
          <a:off x="323528" y="1196752"/>
          <a:ext cx="84963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94594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/>
          <a:lstStyle/>
          <a:p>
            <a:pPr algn="ctr"/>
            <a:r>
              <a:rPr lang="ru-RU" dirty="0"/>
              <a:t>МУНИЦИПАЛЬНЫЙ ДОЛГ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8967689"/>
              </p:ext>
            </p:extLst>
          </p:nvPr>
        </p:nvGraphicFramePr>
        <p:xfrm>
          <a:off x="323850" y="2132857"/>
          <a:ext cx="8496300" cy="30963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2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4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32114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Сумма, тыс. руб.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2114">
                <a:tc>
                  <a:txBody>
                    <a:bodyPr/>
                    <a:lstStyle/>
                    <a:p>
                      <a:pPr algn="just"/>
                      <a:r>
                        <a:rPr lang="ru-RU" dirty="0"/>
                        <a:t>Погашение долговых обязательств за период с 01.01.2023 г. – 30.09.2023</a:t>
                      </a:r>
                      <a:r>
                        <a:rPr lang="ru-RU" baseline="0" dirty="0"/>
                        <a:t>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</a:t>
                      </a:r>
                      <a:r>
                        <a:rPr lang="ru-RU" baseline="0" dirty="0"/>
                        <a:t> 076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2114">
                <a:tc>
                  <a:txBody>
                    <a:bodyPr/>
                    <a:lstStyle/>
                    <a:p>
                      <a:pPr algn="just"/>
                      <a:r>
                        <a:rPr lang="ru-RU" dirty="0"/>
                        <a:t>Заимствование</a:t>
                      </a:r>
                      <a:r>
                        <a:rPr lang="ru-RU" baseline="0" dirty="0"/>
                        <a:t> в целях погашения долговых обязательств за период с 01.01.2023 г. – 30.09.2023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</a:t>
                      </a:r>
                      <a:r>
                        <a:rPr lang="ru-RU" baseline="0" dirty="0"/>
                        <a:t> 525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04193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МУНИЦИПАЛЬНЫЙ ДОЛГ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1370114"/>
              </p:ext>
            </p:extLst>
          </p:nvPr>
        </p:nvGraphicFramePr>
        <p:xfrm>
          <a:off x="251520" y="1052736"/>
          <a:ext cx="8642350" cy="5329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71579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ИПОЛНЕНИЕ БЮДЖЕТА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4783251"/>
              </p:ext>
            </p:extLst>
          </p:nvPr>
        </p:nvGraphicFramePr>
        <p:xfrm>
          <a:off x="457200" y="1882775"/>
          <a:ext cx="8229600" cy="229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Назначено, тыс.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Исполнено        9 мес. 2022 г., тыс.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Процент исполнения,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ДОХОДЫ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243</a:t>
                      </a:r>
                      <a:r>
                        <a:rPr lang="ru-RU" baseline="0" dirty="0"/>
                        <a:t> 032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145</a:t>
                      </a:r>
                      <a:r>
                        <a:rPr lang="ru-RU" baseline="0" dirty="0"/>
                        <a:t> 938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РАСХОДЫ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252</a:t>
                      </a:r>
                      <a:r>
                        <a:rPr lang="ru-RU" baseline="0" dirty="0"/>
                        <a:t> 075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139</a:t>
                      </a:r>
                      <a:r>
                        <a:rPr lang="ru-RU" baseline="0" dirty="0"/>
                        <a:t> 806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55,5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ПРОФИЦИТ / ДЕФИЦИТ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-9</a:t>
                      </a:r>
                      <a:r>
                        <a:rPr lang="ru-RU" baseline="0" dirty="0"/>
                        <a:t> 043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+6</a:t>
                      </a:r>
                      <a:r>
                        <a:rPr lang="ru-RU" baseline="0" dirty="0"/>
                        <a:t> 132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821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041826"/>
          </a:xfrm>
        </p:spPr>
        <p:txBody>
          <a:bodyPr/>
          <a:lstStyle/>
          <a:p>
            <a:r>
              <a:rPr lang="ru-RU" dirty="0"/>
              <a:t>СПАСИБО ЗА ВНИМАНИЕ !</a:t>
            </a:r>
          </a:p>
        </p:txBody>
      </p:sp>
    </p:spTree>
    <p:extLst>
      <p:ext uri="{BB962C8B-B14F-4D97-AF65-F5344CB8AC3E}">
        <p14:creationId xmlns:p14="http://schemas.microsoft.com/office/powerpoint/2010/main" val="2063659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/>
          <a:lstStyle/>
          <a:p>
            <a:pPr algn="ctr"/>
            <a:r>
              <a:rPr lang="ru-RU" dirty="0"/>
              <a:t>ИСПОЛНЕНИЕ ДОХОДОВ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3261987"/>
              </p:ext>
            </p:extLst>
          </p:nvPr>
        </p:nvGraphicFramePr>
        <p:xfrm>
          <a:off x="251520" y="1340768"/>
          <a:ext cx="8568952" cy="5114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32448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57250"/>
          </a:xfrm>
        </p:spPr>
        <p:txBody>
          <a:bodyPr/>
          <a:lstStyle/>
          <a:p>
            <a:pPr algn="ctr"/>
            <a:r>
              <a:rPr lang="ru-RU" dirty="0"/>
              <a:t>ОБЩИЙ ОБЪЕМ ДОХОДОВ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2823072"/>
              </p:ext>
            </p:extLst>
          </p:nvPr>
        </p:nvGraphicFramePr>
        <p:xfrm>
          <a:off x="251520" y="1052736"/>
          <a:ext cx="864096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7418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СОБСТВЕННЫЕ ДОХОДЫ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6884501"/>
              </p:ext>
            </p:extLst>
          </p:nvPr>
        </p:nvGraphicFramePr>
        <p:xfrm>
          <a:off x="251520" y="1052736"/>
          <a:ext cx="8642350" cy="5329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3565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/>
          <a:lstStyle/>
          <a:p>
            <a:r>
              <a:rPr lang="ru-RU" dirty="0"/>
              <a:t>СОБСТВЕННЫЕ ДОХОДЫ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0341537"/>
              </p:ext>
            </p:extLst>
          </p:nvPr>
        </p:nvGraphicFramePr>
        <p:xfrm>
          <a:off x="251520" y="980728"/>
          <a:ext cx="864096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439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/>
          <a:lstStyle/>
          <a:p>
            <a:pPr algn="ctr"/>
            <a:r>
              <a:rPr lang="ru-RU" dirty="0"/>
              <a:t>НАЛОГОВЫЕ ДОХОДЫ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6693252"/>
              </p:ext>
            </p:extLst>
          </p:nvPr>
        </p:nvGraphicFramePr>
        <p:xfrm>
          <a:off x="323850" y="1196975"/>
          <a:ext cx="856863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0983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/>
          <a:lstStyle/>
          <a:p>
            <a:pPr algn="ctr"/>
            <a:r>
              <a:rPr lang="ru-RU" dirty="0"/>
              <a:t>НЕНАЛОГОВЫЕ ДОХОДЫ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6465160"/>
              </p:ext>
            </p:extLst>
          </p:nvPr>
        </p:nvGraphicFramePr>
        <p:xfrm>
          <a:off x="323850" y="1196975"/>
          <a:ext cx="84963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9853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/>
              <a:t>БЕЗВОЗМЕЗДНЫЕ ПОСТУПЛЕНИЯ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1559355"/>
              </p:ext>
            </p:extLst>
          </p:nvPr>
        </p:nvGraphicFramePr>
        <p:xfrm>
          <a:off x="251520" y="1052736"/>
          <a:ext cx="8642350" cy="5329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36915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2306</TotalTime>
  <Words>438</Words>
  <Application>Microsoft Office PowerPoint</Application>
  <PresentationFormat>Экран (4:3)</PresentationFormat>
  <Paragraphs>143</Paragraphs>
  <Slides>24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Calibri</vt:lpstr>
      <vt:lpstr>Century Gothic</vt:lpstr>
      <vt:lpstr>Verdana</vt:lpstr>
      <vt:lpstr>Wingdings 2</vt:lpstr>
      <vt:lpstr>Яркая</vt:lpstr>
      <vt:lpstr>к отчету об исполнении бюджета муниципального района Камышлинский Самарской области     за 9 месяцев 2023 года</vt:lpstr>
      <vt:lpstr>УТВЕРЖДЕННЫЕ ЗНАЧЕНИЯ</vt:lpstr>
      <vt:lpstr>ИСПОЛНЕНИЕ ДОХОДОВ</vt:lpstr>
      <vt:lpstr>ОБЩИЙ ОБЪЕМ ДОХОДОВ</vt:lpstr>
      <vt:lpstr>СОБСТВЕННЫЕ ДОХОДЫ</vt:lpstr>
      <vt:lpstr>СОБСТВЕННЫЕ ДОХОДЫ</vt:lpstr>
      <vt:lpstr>НАЛОГОВЫЕ ДОХОДЫ</vt:lpstr>
      <vt:lpstr>НЕНАЛОГОВЫЕ ДОХОДЫ</vt:lpstr>
      <vt:lpstr>БЕЗВОЗМЕЗДНЫЕ ПОСТУПЛЕНИЯ</vt:lpstr>
      <vt:lpstr>БЕЗВОЗМЕЗДНЫЕ ПОСТУПЛЕНИЯ</vt:lpstr>
      <vt:lpstr>БЕЗВОЗМЕЗДНЫЕ ПОСТУПЛЕНИЯ</vt:lpstr>
      <vt:lpstr>РАСХОДЫ</vt:lpstr>
      <vt:lpstr>РАСХОДЫ (продолжение)</vt:lpstr>
      <vt:lpstr>РАСХОДЫ</vt:lpstr>
      <vt:lpstr>ОБЩЕГОСУДАРСТВЕННЫЕ РАСХОДЫ</vt:lpstr>
      <vt:lpstr>НАЦИОНАЛЬНАЯ ЭКОНОМИКА</vt:lpstr>
      <vt:lpstr>ЖИЛИЩНО-КОММУНАЛЬНОЕ ХОЗЯЙСТВО </vt:lpstr>
      <vt:lpstr>ОБРАЗОВАНИЕ</vt:lpstr>
      <vt:lpstr>СОЦИАЛЬНАЯ ПОЛИТИКА</vt:lpstr>
      <vt:lpstr>МЕЖБЮДЖЕТНЫЕ ТРАНСФЕРТЫ</vt:lpstr>
      <vt:lpstr>МУНИЦИПАЛЬНЫЙ ДОЛГ</vt:lpstr>
      <vt:lpstr>МУНИЦИПАЛЬНЫЙ ДОЛГ</vt:lpstr>
      <vt:lpstr>ИПОЛНЕНИЕ БЮДЖЕТА</vt:lpstr>
      <vt:lpstr>СПАСИБО ЗА ВНИМАНИЕ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 отчету об исполнении бюджета муниципального района Камышлинский Самарской области за 2021 год</dc:title>
  <dc:creator>ФЭУ</dc:creator>
  <cp:lastModifiedBy>Econom</cp:lastModifiedBy>
  <cp:revision>126</cp:revision>
  <cp:lastPrinted>2022-11-23T09:30:32Z</cp:lastPrinted>
  <dcterms:created xsi:type="dcterms:W3CDTF">2022-05-21T06:22:33Z</dcterms:created>
  <dcterms:modified xsi:type="dcterms:W3CDTF">2023-10-27T06:21:10Z</dcterms:modified>
</cp:coreProperties>
</file>