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налоговые доходы - 99,7%</c:v>
                </c:pt>
                <c:pt idx="1">
                  <c:v>неналоговые доходы - 101,1%</c:v>
                </c:pt>
                <c:pt idx="2">
                  <c:v>в т.ч.: безвозмездные поступления - 101,5%</c:v>
                </c:pt>
                <c:pt idx="3">
                  <c:v>Доходы - всего - 101,3%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29715</c:v>
                </c:pt>
                <c:pt idx="1">
                  <c:v>8382</c:v>
                </c:pt>
                <c:pt idx="2">
                  <c:v>216098</c:v>
                </c:pt>
                <c:pt idx="3">
                  <c:v>254195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налоговые доходы - 99,7%</c:v>
                </c:pt>
                <c:pt idx="1">
                  <c:v>неналоговые доходы - 101,1%</c:v>
                </c:pt>
                <c:pt idx="2">
                  <c:v>в т.ч.: безвозмездные поступления - 101,5%</c:v>
                </c:pt>
                <c:pt idx="3">
                  <c:v>Доходы - всего - 101,3%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29611</c:v>
                </c:pt>
                <c:pt idx="1">
                  <c:v>8473</c:v>
                </c:pt>
                <c:pt idx="2">
                  <c:v>219401</c:v>
                </c:pt>
                <c:pt idx="3">
                  <c:v>257485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915776"/>
        <c:axId val="179925760"/>
      </c:barChart>
      <c:catAx>
        <c:axId val="179915776"/>
        <c:scaling>
          <c:orientation val="minMax"/>
        </c:scaling>
        <c:delete val="0"/>
        <c:axPos val="l"/>
        <c:majorTickMark val="none"/>
        <c:minorTickMark val="none"/>
        <c:tickLblPos val="nextTo"/>
        <c:crossAx val="179925760"/>
        <c:crosses val="autoZero"/>
        <c:auto val="1"/>
        <c:lblAlgn val="ctr"/>
        <c:lblOffset val="100"/>
        <c:noMultiLvlLbl val="0"/>
      </c:catAx>
      <c:valAx>
        <c:axId val="179925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157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316761413791886"/>
                  <c:y val="3.53697363916466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247378270541294"/>
                  <c:y val="-0.181159800677089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361804550215974E-2"/>
                  <c:y val="9.54686370725398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747113449383849E-2"/>
                  <c:y val="2.54631214576439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- 40,4%</c:v>
                </c:pt>
                <c:pt idx="1">
                  <c:v>Субсидии - 43,7%</c:v>
                </c:pt>
                <c:pt idx="2">
                  <c:v>Субвенции - 13,7%</c:v>
                </c:pt>
                <c:pt idx="3">
                  <c:v>Трансферты - 1,6%</c:v>
                </c:pt>
                <c:pt idx="4">
                  <c:v>Прочие - 0,6%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87239</c:v>
                </c:pt>
                <c:pt idx="1">
                  <c:v>94444</c:v>
                </c:pt>
                <c:pt idx="2">
                  <c:v>29618</c:v>
                </c:pt>
                <c:pt idx="3">
                  <c:v>3447</c:v>
                </c:pt>
                <c:pt idx="4">
                  <c:v>1350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2913503525063904E-2"/>
                  <c:y val="0.105418045570390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076821675317495E-3"/>
                  <c:y val="-5.55559359427897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033673481397781E-3"/>
                  <c:y val="0.112376849632926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256935371867755"/>
                  <c:y val="-0.147029746281714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308475454021162E-2"/>
                  <c:y val="4.22205104796683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267328131068819"/>
                  <c:y val="-0.16210049830727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164424514200299"/>
                  <c:y val="3.67362775305260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0035544884243735E-2"/>
                  <c:y val="2.07082810300886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6979391029036184E-2"/>
                  <c:y val="-4.53187645022633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5524522439179433E-2"/>
                  <c:y val="-8.17353265624405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9.0939467768322679E-2"/>
                  <c:y val="-8.12290311537144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5789390675941292"/>
                  <c:y val="-5.7074441781733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- 21,7%</c:v>
                </c:pt>
                <c:pt idx="1">
                  <c:v>Национальная безопасность - 0,9%</c:v>
                </c:pt>
                <c:pt idx="2">
                  <c:v>Национальная экономика - 2,6%</c:v>
                </c:pt>
                <c:pt idx="3">
                  <c:v>Жилищно-коммунальное хозяйство - 24,6%</c:v>
                </c:pt>
                <c:pt idx="4">
                  <c:v>Охрана окружающей среды - 0,1%</c:v>
                </c:pt>
                <c:pt idx="5">
                  <c:v>Образование - 23,2%</c:v>
                </c:pt>
                <c:pt idx="6">
                  <c:v>Культура - 11,1%</c:v>
                </c:pt>
                <c:pt idx="7">
                  <c:v>Здравоохранение - 0,1%</c:v>
                </c:pt>
                <c:pt idx="8">
                  <c:v>Социальная политика - 10,4%</c:v>
                </c:pt>
                <c:pt idx="9">
                  <c:v>Физическая культура и спорт - 0,2%</c:v>
                </c:pt>
                <c:pt idx="10">
                  <c:v>Средства массовой информации - 0,4%</c:v>
                </c:pt>
                <c:pt idx="11">
                  <c:v>Обслуживание муниципального долга - 0,1%</c:v>
                </c:pt>
                <c:pt idx="12">
                  <c:v>Межбюджетные трансферты - 4,5%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54309</c:v>
                </c:pt>
                <c:pt idx="1">
                  <c:v>2102</c:v>
                </c:pt>
                <c:pt idx="2">
                  <c:v>6606</c:v>
                </c:pt>
                <c:pt idx="3">
                  <c:v>61611</c:v>
                </c:pt>
                <c:pt idx="4">
                  <c:v>359</c:v>
                </c:pt>
                <c:pt idx="5">
                  <c:v>58141</c:v>
                </c:pt>
                <c:pt idx="6">
                  <c:v>27844</c:v>
                </c:pt>
                <c:pt idx="7" formatCode="General">
                  <c:v>68</c:v>
                </c:pt>
                <c:pt idx="8" formatCode="General">
                  <c:v>26050</c:v>
                </c:pt>
                <c:pt idx="9" formatCode="General">
                  <c:v>426</c:v>
                </c:pt>
                <c:pt idx="10" formatCode="General">
                  <c:v>1100</c:v>
                </c:pt>
                <c:pt idx="11" formatCode="General">
                  <c:v>395</c:v>
                </c:pt>
                <c:pt idx="12" formatCode="General">
                  <c:v>11368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03379117968997E-2"/>
                  <c:y val="-5.79713948799878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560608735567245E-2"/>
                  <c:y val="3.26667047053900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3137247978531831E-2"/>
                  <c:y val="-0.105966944349347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343714322705178"/>
                  <c:y val="-0.131692532998592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Судебная система (присяжные заседатели)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(КУМИ, УКС, МАУ "МФЦ", МКУ "ЦКОД")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15154</c:v>
                </c:pt>
                <c:pt idx="1">
                  <c:v>697</c:v>
                </c:pt>
                <c:pt idx="2" formatCode="#,##0">
                  <c:v>53</c:v>
                </c:pt>
                <c:pt idx="3" formatCode="#,##0">
                  <c:v>4301</c:v>
                </c:pt>
                <c:pt idx="4" formatCode="#,##0">
                  <c:v>34104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981933312147641"/>
                  <c:y val="6.6770702575221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615938702729423E-4"/>
                  <c:y val="4.34778804823310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198733566375949E-2"/>
                  <c:y val="-0.141246338772870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381436625354563E-2"/>
                  <c:y val="4.86224276313286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3858291256193872"/>
                  <c:y val="1.66432728517630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Перевозка пассажиров по муниципальным маршрутам</c:v>
                </c:pt>
                <c:pt idx="1">
                  <c:v>Развтите молочного скотоводства</c:v>
                </c:pt>
                <c:pt idx="2">
                  <c:v>Поддержка предпринимательства</c:v>
                </c:pt>
                <c:pt idx="3">
                  <c:v>Мероприятия по отлову безнадзорных животных</c:v>
                </c:pt>
                <c:pt idx="4">
                  <c:v>Оценка, межевание и кадастровые работы</c:v>
                </c:pt>
                <c:pt idx="5">
                  <c:v>Содержание комитета сельского хозяйства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2498</c:v>
                </c:pt>
                <c:pt idx="1">
                  <c:v>187</c:v>
                </c:pt>
                <c:pt idx="2" formatCode="#,##0">
                  <c:v>740</c:v>
                </c:pt>
                <c:pt idx="3" formatCode="#,##0">
                  <c:v>265</c:v>
                </c:pt>
                <c:pt idx="4" formatCode="#,##0">
                  <c:v>230</c:v>
                </c:pt>
                <c:pt idx="5" formatCode="#,##0">
                  <c:v>2686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38415545590429E-3"/>
          <c:y val="9.7777777777777769E-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8892576768711091E-2"/>
                  <c:y val="-0.208591806458975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466426562150582E-2"/>
                  <c:y val="9.87511887101068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5094217482904324E-2"/>
                  <c:y val="-0.112409182547833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87064957687464E-2"/>
                  <c:y val="-0.118044239035337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503654531972742"/>
                  <c:y val="-0.151016584883411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1851158739686716E-2"/>
                  <c:y val="9.8768876716497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070042253686902E-2"/>
                  <c:y val="1.258168815854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"Чистая вода" с. Камышла</c:v>
                </c:pt>
                <c:pt idx="1">
                  <c:v>Приобретение систем контроля, режим наладки сетей и котлов</c:v>
                </c:pt>
                <c:pt idx="2">
                  <c:v>ПСД, гос.экспертиза водопровод с. Камышла</c:v>
                </c:pt>
                <c:pt idx="3">
                  <c:v>Содержание муниципального жилья</c:v>
                </c:pt>
                <c:pt idx="4">
                  <c:v>Комплексное развитие сельских территорий (КРСТ)</c:v>
                </c:pt>
                <c:pt idx="5">
                  <c:v>Формирование комфортной городской среды (ФКГС)</c:v>
                </c:pt>
                <c:pt idx="6">
                  <c:v>Ремонт административных и жилых зданий, снос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51671</c:v>
                </c:pt>
                <c:pt idx="1">
                  <c:v>1172</c:v>
                </c:pt>
                <c:pt idx="2" formatCode="#,##0">
                  <c:v>263</c:v>
                </c:pt>
                <c:pt idx="3" formatCode="#,##0">
                  <c:v>171</c:v>
                </c:pt>
                <c:pt idx="4" formatCode="#,##0">
                  <c:v>376</c:v>
                </c:pt>
                <c:pt idx="5" formatCode="#,##0">
                  <c:v>7748</c:v>
                </c:pt>
                <c:pt idx="6" formatCode="#,##0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91184397914388"/>
          <c:y val="0.10732169348396668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38415545590429E-3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2091380954062355E-2"/>
                  <c:y val="0.112664232188367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76250838600332"/>
                  <c:y val="2.62874205941648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53666890293422E-2"/>
                  <c:y val="0.141213815664346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012064074950267E-2"/>
                  <c:y val="-0.190508007151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235349505078679E-2"/>
                  <c:y val="8.7172581688158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051057519155398"/>
                  <c:y val="-2.92504469550001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933064981227121E-2"/>
                  <c:y val="-5.01160181064323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0830832244624131E-4"/>
                  <c:y val="-5.70651222944957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0995374457116627E-2"/>
                  <c:y val="-5.77032218798737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9403269658557308E-2"/>
                  <c:y val="-2.7532998592567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5706401610112639"/>
                  <c:y val="-3.93227205294990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Капитальный ремонт ГБОУ СОШ с. Старое Ермаково</c:v>
                </c:pt>
                <c:pt idx="4">
                  <c:v>Оснащение ГБОУ СОШ с. Старое Ермаково</c:v>
                </c:pt>
                <c:pt idx="5">
                  <c:v>Оснащение пищеблоков</c:v>
                </c:pt>
                <c:pt idx="6">
                  <c:v>Экспертиза смет, ПСД и качества материалов</c:v>
                </c:pt>
                <c:pt idx="7">
                  <c:v>Антинаркотическая программа (мероприятия и унич. наркосодер. раст.)</c:v>
                </c:pt>
                <c:pt idx="8">
                  <c:v>Мероприятия с несовершеннолетними в период каникул</c:v>
                </c:pt>
                <c:pt idx="9">
                  <c:v>Реализация молодежной политики</c:v>
                </c:pt>
                <c:pt idx="10">
                  <c:v>Летние пришкольные лагеря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5371</c:v>
                </c:pt>
                <c:pt idx="1">
                  <c:v>12327</c:v>
                </c:pt>
                <c:pt idx="2">
                  <c:v>2200</c:v>
                </c:pt>
                <c:pt idx="3">
                  <c:v>29344</c:v>
                </c:pt>
                <c:pt idx="4">
                  <c:v>5759</c:v>
                </c:pt>
                <c:pt idx="5">
                  <c:v>339</c:v>
                </c:pt>
                <c:pt idx="6">
                  <c:v>559</c:v>
                </c:pt>
                <c:pt idx="7">
                  <c:v>119</c:v>
                </c:pt>
                <c:pt idx="8" formatCode="#,##0">
                  <c:v>233</c:v>
                </c:pt>
                <c:pt idx="9" formatCode="#,##0">
                  <c:v>289</c:v>
                </c:pt>
                <c:pt idx="10" formatCode="#,##0">
                  <c:v>1601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832456481056459"/>
                  <c:y val="6.67705123816044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92915739792615E-2"/>
                  <c:y val="2.62874205941649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662229441050813E-2"/>
                  <c:y val="-0.11240956293506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085307722184945E-2"/>
                  <c:y val="-0.151860664156110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379082659510611"/>
                  <c:y val="7.9926204876564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Улучшение жилищных условий граждан, проработавших в тылу в период ВОВ</c:v>
                </c:pt>
                <c:pt idx="3">
                  <c:v>Строительство жилья гражданми, проживающими на сельских территориях</c:v>
                </c:pt>
                <c:pt idx="4">
                  <c:v>Вознаграждение приемным родителям</c:v>
                </c:pt>
                <c:pt idx="5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9802</c:v>
                </c:pt>
                <c:pt idx="1">
                  <c:v>1058</c:v>
                </c:pt>
                <c:pt idx="2">
                  <c:v>1430</c:v>
                </c:pt>
                <c:pt idx="3">
                  <c:v>5198</c:v>
                </c:pt>
                <c:pt idx="4">
                  <c:v>8213</c:v>
                </c:pt>
                <c:pt idx="5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2091380954062355E-2"/>
                  <c:y val="-3.95096808551104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125501688970498E-2"/>
                  <c:y val="-1.47757617254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010510457493267E-2"/>
                  <c:y val="0.10498193160637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085307722184945E-2"/>
                  <c:y val="-0.212247137586062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968704024104616E-2"/>
                  <c:y val="3.40322948761839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3345927050598499E-2"/>
                  <c:y val="9.39379588421012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315</c:v>
                </c:pt>
                <c:pt idx="1">
                  <c:v>19</c:v>
                </c:pt>
                <c:pt idx="2">
                  <c:v>2538</c:v>
                </c:pt>
                <c:pt idx="3">
                  <c:v>6288</c:v>
                </c:pt>
                <c:pt idx="4">
                  <c:v>882</c:v>
                </c:pt>
                <c:pt idx="5">
                  <c:v>1326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01.01.23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  <c:pt idx="14">
                  <c:v>14.1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0753920"/>
        <c:axId val="140769536"/>
      </c:lineChart>
      <c:catAx>
        <c:axId val="1407539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40769536"/>
        <c:crosses val="autoZero"/>
        <c:auto val="1"/>
        <c:lblAlgn val="ctr"/>
        <c:lblOffset val="100"/>
        <c:noMultiLvlLbl val="1"/>
      </c:catAx>
      <c:valAx>
        <c:axId val="140769536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14075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</a:t>
            </a:r>
            <a:r>
              <a:rPr lang="ru-RU" dirty="0" smtClean="0"/>
              <a:t>. руб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563307780617E-2"/>
                  <c:y val="-4.077965696119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00523090027034E-2"/>
                  <c:y val="4.5143844416147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00523090027034E-2"/>
                  <c:y val="2.18209372747757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97946</c:v>
                </c:pt>
                <c:pt idx="1">
                  <c:v>186938</c:v>
                </c:pt>
                <c:pt idx="2">
                  <c:v>186996</c:v>
                </c:pt>
                <c:pt idx="3">
                  <c:v>226624</c:v>
                </c:pt>
                <c:pt idx="4">
                  <c:v>231564</c:v>
                </c:pt>
                <c:pt idx="5">
                  <c:v>265834</c:v>
                </c:pt>
                <c:pt idx="6">
                  <c:v>149030</c:v>
                </c:pt>
                <c:pt idx="7">
                  <c:v>124450</c:v>
                </c:pt>
                <c:pt idx="8">
                  <c:v>129317</c:v>
                </c:pt>
                <c:pt idx="9">
                  <c:v>136258</c:v>
                </c:pt>
                <c:pt idx="10">
                  <c:v>187694</c:v>
                </c:pt>
                <c:pt idx="11">
                  <c:v>169831</c:v>
                </c:pt>
                <c:pt idx="12">
                  <c:v>191774</c:v>
                </c:pt>
                <c:pt idx="13">
                  <c:v>257485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7640576"/>
        <c:axId val="179782400"/>
      </c:lineChart>
      <c:catAx>
        <c:axId val="17764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782400"/>
        <c:crosses val="autoZero"/>
        <c:auto val="1"/>
        <c:lblAlgn val="ctr"/>
        <c:lblOffset val="100"/>
        <c:noMultiLvlLbl val="0"/>
      </c:catAx>
      <c:valAx>
        <c:axId val="179782400"/>
        <c:scaling>
          <c:orientation val="minMax"/>
          <c:max val="270000"/>
          <c:min val="90000"/>
        </c:scaling>
        <c:delete val="0"/>
        <c:axPos val="l"/>
        <c:numFmt formatCode="General" sourceLinked="1"/>
        <c:majorTickMark val="out"/>
        <c:minorTickMark val="none"/>
        <c:tickLblPos val="nextTo"/>
        <c:crossAx val="17764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2075766429269817E-2"/>
                  <c:y val="-1.6764876472935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606258714354313E-2"/>
                  <c:y val="-8.1108046048618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49033</c:v>
                </c:pt>
                <c:pt idx="1">
                  <c:v>64156</c:v>
                </c:pt>
                <c:pt idx="2">
                  <c:v>74034</c:v>
                </c:pt>
                <c:pt idx="3">
                  <c:v>90319</c:v>
                </c:pt>
                <c:pt idx="4">
                  <c:v>74534</c:v>
                </c:pt>
                <c:pt idx="5">
                  <c:v>73943</c:v>
                </c:pt>
                <c:pt idx="6">
                  <c:v>77718</c:v>
                </c:pt>
                <c:pt idx="7">
                  <c:v>80843</c:v>
                </c:pt>
                <c:pt idx="8">
                  <c:v>87278</c:v>
                </c:pt>
                <c:pt idx="9">
                  <c:v>88404</c:v>
                </c:pt>
                <c:pt idx="10">
                  <c:v>119829</c:v>
                </c:pt>
                <c:pt idx="11">
                  <c:v>108832</c:v>
                </c:pt>
                <c:pt idx="12">
                  <c:v>123639</c:v>
                </c:pt>
                <c:pt idx="13">
                  <c:v>131091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810688"/>
        <c:axId val="179813376"/>
      </c:lineChart>
      <c:catAx>
        <c:axId val="17981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813376"/>
        <c:crosses val="autoZero"/>
        <c:auto val="1"/>
        <c:lblAlgn val="ctr"/>
        <c:lblOffset val="100"/>
        <c:noMultiLvlLbl val="0"/>
      </c:catAx>
      <c:valAx>
        <c:axId val="179813376"/>
        <c:scaling>
          <c:orientation val="minMax"/>
          <c:max val="140000"/>
          <c:min val="40000"/>
        </c:scaling>
        <c:delete val="0"/>
        <c:axPos val="l"/>
        <c:numFmt formatCode="General" sourceLinked="1"/>
        <c:majorTickMark val="out"/>
        <c:minorTickMark val="none"/>
        <c:tickLblPos val="nextTo"/>
        <c:crossAx val="17981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19305</c:v>
                </c:pt>
                <c:pt idx="1">
                  <c:v>25360</c:v>
                </c:pt>
                <c:pt idx="2">
                  <c:v>34180</c:v>
                </c:pt>
                <c:pt idx="3">
                  <c:v>50819</c:v>
                </c:pt>
                <c:pt idx="4">
                  <c:v>24531</c:v>
                </c:pt>
                <c:pt idx="5">
                  <c:v>31744</c:v>
                </c:pt>
                <c:pt idx="6">
                  <c:v>33739</c:v>
                </c:pt>
                <c:pt idx="7">
                  <c:v>27799</c:v>
                </c:pt>
                <c:pt idx="8">
                  <c:v>27183</c:v>
                </c:pt>
                <c:pt idx="9">
                  <c:v>29789</c:v>
                </c:pt>
                <c:pt idx="10">
                  <c:v>32244</c:v>
                </c:pt>
                <c:pt idx="11">
                  <c:v>33059</c:v>
                </c:pt>
                <c:pt idx="12">
                  <c:v>34638</c:v>
                </c:pt>
                <c:pt idx="13">
                  <c:v>38084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7232896"/>
        <c:axId val="229001088"/>
      </c:lineChart>
      <c:catAx>
        <c:axId val="17723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9001088"/>
        <c:crosses val="autoZero"/>
        <c:auto val="1"/>
        <c:lblAlgn val="ctr"/>
        <c:lblOffset val="100"/>
        <c:noMultiLvlLbl val="0"/>
      </c:catAx>
      <c:valAx>
        <c:axId val="229001088"/>
        <c:scaling>
          <c:orientation val="minMax"/>
          <c:max val="55000"/>
          <c:min val="15000"/>
        </c:scaling>
        <c:delete val="0"/>
        <c:axPos val="l"/>
        <c:numFmt formatCode="General" sourceLinked="1"/>
        <c:majorTickMark val="out"/>
        <c:minorTickMark val="none"/>
        <c:tickLblPos val="nextTo"/>
        <c:crossAx val="17723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4728227854692298E-2"/>
                  <c:y val="-6.2043403211378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2075766429269817E-2"/>
                  <c:y val="4.7578293102746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7423</c:v>
                </c:pt>
                <c:pt idx="1">
                  <c:v>7010</c:v>
                </c:pt>
                <c:pt idx="2">
                  <c:v>21986</c:v>
                </c:pt>
                <c:pt idx="3">
                  <c:v>24871</c:v>
                </c:pt>
                <c:pt idx="4">
                  <c:v>16580</c:v>
                </c:pt>
                <c:pt idx="5">
                  <c:v>23905</c:v>
                </c:pt>
                <c:pt idx="6">
                  <c:v>22391</c:v>
                </c:pt>
                <c:pt idx="7">
                  <c:v>26788</c:v>
                </c:pt>
                <c:pt idx="8">
                  <c:v>26272</c:v>
                </c:pt>
                <c:pt idx="9">
                  <c:v>27135</c:v>
                </c:pt>
                <c:pt idx="10">
                  <c:v>31329</c:v>
                </c:pt>
                <c:pt idx="11">
                  <c:v>36776</c:v>
                </c:pt>
                <c:pt idx="12">
                  <c:v>38151</c:v>
                </c:pt>
                <c:pt idx="13">
                  <c:v>44200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020800"/>
        <c:axId val="229031936"/>
      </c:lineChart>
      <c:catAx>
        <c:axId val="2290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9031936"/>
        <c:crosses val="autoZero"/>
        <c:auto val="1"/>
        <c:lblAlgn val="ctr"/>
        <c:lblOffset val="100"/>
        <c:noMultiLvlLbl val="0"/>
      </c:catAx>
      <c:valAx>
        <c:axId val="229031936"/>
        <c:scaling>
          <c:orientation val="minMax"/>
          <c:max val="50000"/>
          <c:min val="5000"/>
        </c:scaling>
        <c:delete val="0"/>
        <c:axPos val="l"/>
        <c:numFmt formatCode="General" sourceLinked="1"/>
        <c:majorTickMark val="out"/>
        <c:minorTickMark val="none"/>
        <c:tickLblPos val="nextTo"/>
        <c:crossAx val="22902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Старое Усманово</c:v>
                </c:pt>
                <c:pt idx="2">
                  <c:v>Балыкла</c:v>
                </c:pt>
                <c:pt idx="3">
                  <c:v>Новое Усманово</c:v>
                </c:pt>
                <c:pt idx="4">
                  <c:v>Ермаково</c:v>
                </c:pt>
                <c:pt idx="5">
                  <c:v>Камышла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3452</c:v>
                </c:pt>
                <c:pt idx="1">
                  <c:v>3798</c:v>
                </c:pt>
                <c:pt idx="2">
                  <c:v>5446</c:v>
                </c:pt>
                <c:pt idx="3">
                  <c:v>6311</c:v>
                </c:pt>
                <c:pt idx="4">
                  <c:v>6560</c:v>
                </c:pt>
                <c:pt idx="5">
                  <c:v>18633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427136"/>
        <c:axId val="128428672"/>
      </c:barChart>
      <c:catAx>
        <c:axId val="128427136"/>
        <c:scaling>
          <c:orientation val="minMax"/>
        </c:scaling>
        <c:delete val="0"/>
        <c:axPos val="l"/>
        <c:majorTickMark val="none"/>
        <c:minorTickMark val="none"/>
        <c:tickLblPos val="nextTo"/>
        <c:crossAx val="128428672"/>
        <c:crosses val="autoZero"/>
        <c:auto val="1"/>
        <c:lblAlgn val="ctr"/>
        <c:lblOffset val="100"/>
        <c:noMultiLvlLbl val="0"/>
      </c:catAx>
      <c:valAx>
        <c:axId val="128428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42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Старое Усманово</c:v>
                </c:pt>
                <c:pt idx="2">
                  <c:v>Балыкла</c:v>
                </c:pt>
                <c:pt idx="3">
                  <c:v>Новое Усманово</c:v>
                </c:pt>
                <c:pt idx="4">
                  <c:v>Ермаково</c:v>
                </c:pt>
                <c:pt idx="5">
                  <c:v>Камышла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4031</c:v>
                </c:pt>
                <c:pt idx="1">
                  <c:v>5144</c:v>
                </c:pt>
                <c:pt idx="2">
                  <c:v>5664</c:v>
                </c:pt>
                <c:pt idx="3">
                  <c:v>7323</c:v>
                </c:pt>
                <c:pt idx="4">
                  <c:v>9291</c:v>
                </c:pt>
                <c:pt idx="5">
                  <c:v>26101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8806016"/>
        <c:axId val="228811904"/>
      </c:barChart>
      <c:catAx>
        <c:axId val="228806016"/>
        <c:scaling>
          <c:orientation val="minMax"/>
        </c:scaling>
        <c:delete val="0"/>
        <c:axPos val="l"/>
        <c:majorTickMark val="none"/>
        <c:minorTickMark val="none"/>
        <c:tickLblPos val="nextTo"/>
        <c:crossAx val="228811904"/>
        <c:crosses val="autoZero"/>
        <c:auto val="1"/>
        <c:lblAlgn val="ctr"/>
        <c:lblOffset val="100"/>
        <c:noMultiLvlLbl val="0"/>
      </c:catAx>
      <c:valAx>
        <c:axId val="22881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880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2.7729468599033812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9588879865353124E-2"/>
                  <c:y val="0.109517288599794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792898085048789E-2"/>
                  <c:y val="5.42978051656586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861622117863067E-2"/>
                  <c:y val="0.122923846475712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 - 84,2%</c:v>
                </c:pt>
                <c:pt idx="1">
                  <c:v>УСН - 9,7%</c:v>
                </c:pt>
                <c:pt idx="2">
                  <c:v>ЕНВД - 0,1%</c:v>
                </c:pt>
                <c:pt idx="3">
                  <c:v>ЕСХН - 0,4%</c:v>
                </c:pt>
                <c:pt idx="4">
                  <c:v>Патент - 1,6%</c:v>
                </c:pt>
                <c:pt idx="5">
                  <c:v>Госпошлина - 4,0%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24892</c:v>
                </c:pt>
                <c:pt idx="1">
                  <c:v>2877</c:v>
                </c:pt>
                <c:pt idx="2">
                  <c:v>39</c:v>
                </c:pt>
                <c:pt idx="3">
                  <c:v>127</c:v>
                </c:pt>
                <c:pt idx="4">
                  <c:v>488</c:v>
                </c:pt>
                <c:pt idx="5">
                  <c:v>1189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руб.</a:t>
            </a:r>
            <a:endParaRPr lang="ru-RU" dirty="0"/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6519190706543"/>
                  <c:y val="-0.136127848149416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876240245754034"/>
                  <c:y val="-7.36134885313248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245412709061592E-2"/>
                  <c:y val="0.11124215451329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Аренда - 66,5%</c:v>
                </c:pt>
                <c:pt idx="1">
                  <c:v>Экология - 1,1%</c:v>
                </c:pt>
                <c:pt idx="2">
                  <c:v>Штрафы - 7,8%</c:v>
                </c:pt>
                <c:pt idx="3">
                  <c:v>Приватизация - 24,6%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5630</c:v>
                </c:pt>
                <c:pt idx="1">
                  <c:v>97</c:v>
                </c:pt>
                <c:pt idx="2">
                  <c:v>662</c:v>
                </c:pt>
                <c:pt idx="3">
                  <c:v>2083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Субсидия</a:t>
            </a:r>
            <a:r>
              <a:rPr lang="ru-RU" baseline="0" dirty="0" smtClean="0"/>
              <a:t> ГБОУ СОШ – 3671 </a:t>
            </a:r>
            <a:r>
              <a:rPr lang="ru-RU" baseline="0" dirty="0" err="1" smtClean="0"/>
              <a:t>т.р</a:t>
            </a:r>
            <a:r>
              <a:rPr lang="ru-RU" baseline="0" dirty="0" smtClean="0"/>
              <a:t>., субвенция – 2798 </a:t>
            </a:r>
            <a:r>
              <a:rPr lang="ru-RU" baseline="0" dirty="0" err="1" smtClean="0"/>
              <a:t>т.р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</a:t>
            </a:r>
            <a:r>
              <a:rPr lang="ru-RU" sz="2800" dirty="0" smtClean="0"/>
              <a:t> отчету об исполнении бюджета муниципального района Камышлинский Самарской области     за 2022 год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БЮДЖЕТ ДЛЯ ГРАЖДАН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83357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БЕЗВОЗМЕЗДНЫЕ ПОСТУПЛЕНИЯ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93483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990840"/>
              </p:ext>
            </p:extLst>
          </p:nvPr>
        </p:nvGraphicFramePr>
        <p:xfrm>
          <a:off x="323850" y="981075"/>
          <a:ext cx="8496300" cy="5238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/>
                <a:gridCol w="1584176"/>
                <a:gridCol w="1584176"/>
                <a:gridCol w="1583854"/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Назначено,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65380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55 526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r>
                        <a:rPr lang="ru-RU" baseline="0" dirty="0" smtClean="0"/>
                        <a:t> 309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97,8</a:t>
                      </a:r>
                      <a:endParaRPr lang="ru-RU" dirty="0"/>
                    </a:p>
                  </a:txBody>
                  <a:tcPr/>
                </a:tc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(ЕДДС)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132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98,6</a:t>
                      </a:r>
                      <a:endParaRPr lang="ru-RU" dirty="0"/>
                    </a:p>
                  </a:txBody>
                  <a:tcPr/>
                </a:tc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872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606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96,1</a:t>
                      </a:r>
                      <a:endParaRPr lang="ru-RU" dirty="0"/>
                    </a:p>
                  </a:txBody>
                  <a:tcPr/>
                </a:tc>
              </a:tr>
              <a:tr h="501014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r>
                        <a:rPr lang="ru-RU" baseline="0" dirty="0" smtClean="0"/>
                        <a:t> 759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r>
                        <a:rPr lang="ru-RU" baseline="0" dirty="0" smtClean="0"/>
                        <a:t> 611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14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окружающей среды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81,6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r>
                        <a:rPr lang="ru-RU" baseline="0" dirty="0" smtClean="0"/>
                        <a:t> 354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r>
                        <a:rPr lang="ru-RU" baseline="0" dirty="0" smtClean="0"/>
                        <a:t> 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99,6</a:t>
                      </a:r>
                      <a:endParaRPr lang="ru-RU" dirty="0"/>
                    </a:p>
                  </a:txBody>
                  <a:tcPr/>
                </a:tc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(мероприятия,</a:t>
                      </a:r>
                      <a:r>
                        <a:rPr lang="ru-RU" baseline="0" dirty="0" smtClean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r>
                        <a:rPr lang="ru-RU" baseline="0" dirty="0" smtClean="0"/>
                        <a:t> 409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r>
                        <a:rPr lang="ru-RU" baseline="0" dirty="0" smtClean="0"/>
                        <a:t> 844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(продолжение)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822536"/>
              </p:ext>
            </p:extLst>
          </p:nvPr>
        </p:nvGraphicFramePr>
        <p:xfrm>
          <a:off x="323850" y="981072"/>
          <a:ext cx="8496300" cy="5509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/>
                <a:gridCol w="1584176"/>
                <a:gridCol w="1584176"/>
                <a:gridCol w="1583854"/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Назначено,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Здравоохранение (стипендия)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31,5</a:t>
                      </a:r>
                      <a:endParaRPr lang="ru-RU" dirty="0"/>
                    </a:p>
                  </a:txBody>
                  <a:tcPr/>
                </a:tc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r>
                        <a:rPr lang="ru-RU" baseline="0" dirty="0" smtClean="0"/>
                        <a:t> 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r>
                        <a:rPr lang="ru-RU" baseline="0" dirty="0" smtClean="0"/>
                        <a:t> 050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96,1</a:t>
                      </a:r>
                      <a:endParaRPr lang="ru-RU" dirty="0"/>
                    </a:p>
                  </a:txBody>
                  <a:tcPr/>
                </a:tc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 (соревнования,</a:t>
                      </a:r>
                      <a:r>
                        <a:rPr lang="ru-RU" baseline="0" dirty="0" smtClean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94,7</a:t>
                      </a:r>
                      <a:endParaRPr lang="ru-RU" dirty="0"/>
                    </a:p>
                  </a:txBody>
                  <a:tcPr/>
                </a:tc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</a:t>
                      </a:r>
                      <a:r>
                        <a:rPr lang="ru-RU" baseline="0" dirty="0" smtClean="0"/>
                        <a:t> массовой информации (МАУ ИЦ «</a:t>
                      </a:r>
                      <a:r>
                        <a:rPr lang="ru-RU" baseline="0" dirty="0" err="1" smtClean="0"/>
                        <a:t>Нур</a:t>
                      </a:r>
                      <a:r>
                        <a:rPr lang="ru-RU" baseline="0" dirty="0" smtClean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 муниципального</a:t>
                      </a:r>
                      <a:r>
                        <a:rPr lang="ru-RU" baseline="0" dirty="0" smtClean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98,8</a:t>
                      </a:r>
                      <a:endParaRPr lang="ru-RU" dirty="0"/>
                    </a:p>
                  </a:txBody>
                  <a:tcPr/>
                </a:tc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r>
                        <a:rPr lang="ru-RU" baseline="0" dirty="0" smtClean="0"/>
                        <a:t> 378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</a:t>
                      </a:r>
                      <a:r>
                        <a:rPr lang="ru-RU" dirty="0" smtClean="0"/>
                        <a:t>368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99,6</a:t>
                      </a:r>
                      <a:endParaRPr lang="ru-RU" dirty="0"/>
                    </a:p>
                  </a:txBody>
                  <a:tcPr/>
                </a:tc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</a:t>
                      </a:r>
                      <a:r>
                        <a:rPr lang="ru-RU" baseline="0" dirty="0" smtClean="0"/>
                        <a:t> 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r>
                        <a:rPr lang="ru-RU" baseline="0" dirty="0" smtClean="0"/>
                        <a:t> 379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РАСХОДЫ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82243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ОБЩЕГОСУДАРСТВЕННЫЕ РАСХОДЫ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882506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НАЦИОНАЛЬНАЯ ЭКОНОМИКА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52287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ЖИЛИЩНО-КОММУНАЛЬНОЕ ХОЗЯЙСТВО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348286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ОБРАЗОВАНИЕ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935835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СОЦИАЛЬНАЯ ПОЛИТИКА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8922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 smtClean="0"/>
              <a:t>ИСПОЛНЕНИЕ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409562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МЕЖБЮДЖЕТНЫЕ ТРАНСФЕРТЫ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539560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МУНИЦИПАЛЬНЫЙ ДОЛГ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90987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ИПОЛНЕНИЕ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583649"/>
              </p:ext>
            </p:extLst>
          </p:nvPr>
        </p:nvGraphicFramePr>
        <p:xfrm>
          <a:off x="457200" y="1882775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Назначено,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исполнения,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254</a:t>
                      </a:r>
                      <a:r>
                        <a:rPr lang="ru-RU" baseline="0" dirty="0" smtClean="0"/>
                        <a:t> 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257</a:t>
                      </a:r>
                      <a:r>
                        <a:rPr lang="ru-RU" baseline="0" dirty="0" smtClean="0"/>
                        <a:t> 485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</a:t>
                      </a:r>
                      <a:r>
                        <a:rPr lang="ru-RU" baseline="0" dirty="0" smtClean="0"/>
                        <a:t> 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</a:t>
                      </a:r>
                      <a:r>
                        <a:rPr lang="ru-RU" baseline="0" dirty="0" smtClean="0"/>
                        <a:t> 379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ПРОФИЦИТ / ДЕФИЦИТ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1 945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r>
                        <a:rPr lang="ru-RU" baseline="0" dirty="0" smtClean="0"/>
                        <a:t> 106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 smtClean="0"/>
              <a:t>ОБЩИЙ ОБЪЕМ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574561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ДОХОДЫ БЕЗ УЧЕТА ЦЕЛЕВЫХ СРЕДСТВ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773644"/>
              </p:ext>
            </p:extLst>
          </p:nvPr>
        </p:nvGraphicFramePr>
        <p:xfrm>
          <a:off x="250825" y="1125538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СОБСТВЕННЫЕ ДОХОДЫ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855170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СОБСТВЕННЫЕ ДОХОДЫ ПОСЕЛЕНИЙ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074893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35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СОБСТВЕННЫЕ ДОХОДЫ ПОСЕЛЕНИЙ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240992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3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ДОХОДЫ ПОСЕЛЕНИЙ                                  БЕЗ УЧЕТА  ЦЕЛЕВЫХ СРЕДСТВ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81789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0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658223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938</TotalTime>
  <Words>460</Words>
  <Application>Microsoft Office PowerPoint</Application>
  <PresentationFormat>Экран (4:3)</PresentationFormat>
  <Paragraphs>228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к отчету об исполнении бюджета муниципального района Камышлинский Самарской области     за 2022 год</vt:lpstr>
      <vt:lpstr>ИСПОЛНЕНИЕ ДОХОДОВ</vt:lpstr>
      <vt:lpstr>ОБЩИЙ ОБЪЕМ ДОХОДОВ</vt:lpstr>
      <vt:lpstr>ДОХОДЫ БЕЗ УЧЕТА ЦЕЛЕВЫХ СРЕДСТВ</vt:lpstr>
      <vt:lpstr>СОБСТВЕННЫЕ ДОХОДЫ</vt:lpstr>
      <vt:lpstr>СОБСТВЕННЫЕ ДОХОДЫ ПОСЕЛЕНИЙ</vt:lpstr>
      <vt:lpstr>СОБСТВЕННЫЕ ДОХОДЫ ПОСЕЛЕНИЙ</vt:lpstr>
      <vt:lpstr>ДОХОДЫ ПОСЕЛЕНИЙ                                  БЕЗ УЧЕТА  ЦЕЛЕВЫХ СРЕДСТВ</vt:lpstr>
      <vt:lpstr>НАЛОГОВЫЕ ДОХОДЫ</vt:lpstr>
      <vt:lpstr>НЕНАЛОГОВЫЕ ДОХОДЫ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ФЭУ</cp:lastModifiedBy>
  <cp:revision>63</cp:revision>
  <dcterms:created xsi:type="dcterms:W3CDTF">2022-05-21T06:22:33Z</dcterms:created>
  <dcterms:modified xsi:type="dcterms:W3CDTF">2023-05-20T10:03:42Z</dcterms:modified>
</cp:coreProperties>
</file>