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29" r:id="rId2"/>
  </p:sldMasterIdLst>
  <p:notesMasterIdLst>
    <p:notesMasterId r:id="rId15"/>
  </p:notesMasterIdLst>
  <p:handoutMasterIdLst>
    <p:handoutMasterId r:id="rId16"/>
  </p:handoutMasterIdLst>
  <p:sldIdLst>
    <p:sldId id="356" r:id="rId3"/>
    <p:sldId id="447" r:id="rId4"/>
    <p:sldId id="431" r:id="rId5"/>
    <p:sldId id="389" r:id="rId6"/>
    <p:sldId id="453" r:id="rId7"/>
    <p:sldId id="434" r:id="rId8"/>
    <p:sldId id="454" r:id="rId9"/>
    <p:sldId id="440" r:id="rId10"/>
    <p:sldId id="456" r:id="rId11"/>
    <p:sldId id="457" r:id="rId12"/>
    <p:sldId id="433" r:id="rId13"/>
    <p:sldId id="444" r:id="rId14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100" d="100"/>
          <a:sy n="100" d="100"/>
        </p:scale>
        <p:origin x="-159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15.02 - </a:t>
          </a:r>
          <a:r>
            <a:rPr lang="ru-RU" sz="1400" b="1" dirty="0" smtClean="0"/>
            <a:t>формирование </a:t>
          </a:r>
          <a:r>
            <a:rPr lang="ru-RU" sz="1400" b="1" dirty="0" smtClean="0"/>
            <a:t>планового задания по вводу жилья в эксплуатацию для </a:t>
          </a:r>
          <a:r>
            <a:rPr lang="ru-RU" sz="1400" b="1" dirty="0" smtClean="0"/>
            <a:t>органов местного </a:t>
          </a:r>
          <a:r>
            <a:rPr lang="ru-RU" sz="1400" b="1" dirty="0" smtClean="0"/>
            <a:t>самоуправления Самарской области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01.03 - </a:t>
          </a:r>
          <a:r>
            <a:rPr lang="ru-RU" sz="1400" b="1" dirty="0" smtClean="0"/>
            <a:t>заключение </a:t>
          </a:r>
          <a:r>
            <a:rPr lang="ru-RU" sz="1400" b="1" dirty="0" smtClean="0"/>
            <a:t>соглашения о предоставлении субсидии из областного бюджет местным бюджетам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/>
            <a:t>мониторинг реализации органами местного самоуправления мероприятий по строительству </a:t>
          </a:r>
          <a:r>
            <a:rPr lang="ru-RU" sz="1400" b="1" dirty="0" smtClean="0"/>
            <a:t>ОКС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ДО 01.03 - </a:t>
          </a:r>
          <a:r>
            <a:rPr lang="ru-RU" sz="1400" b="1" dirty="0" smtClean="0"/>
            <a:t>заключение </a:t>
          </a:r>
          <a:r>
            <a:rPr lang="ru-RU" sz="1400" b="1" dirty="0" smtClean="0"/>
            <a:t>с органами местного самоуправления Самарской области соглашения, устанавливающий плановый объем ввода жилья в эксплуатацию на территории конкретного муниципального образования</a:t>
          </a:r>
          <a:r>
            <a:rPr lang="ru-RU" sz="1400" b="1" u="sng" dirty="0" smtClean="0"/>
            <a:t>  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4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4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4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4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4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4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4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4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681D26-592D-4964-B2F1-62FC06A5CB77}" type="presOf" srcId="{FB19C509-4ECF-42E7-B6E4-AE95BE633D39}" destId="{BDA9976E-4F32-4256-929C-F18E32FF325D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B3129F3F-52C5-40E6-8C1C-1AE1ACEA0C54}" type="presOf" srcId="{58D19C99-580B-406A-8AEA-5663B00C6B4A}" destId="{41FD69C6-A14F-4709-9545-58E53B1A28DE}" srcOrd="0" destOrd="0" presId="urn:microsoft.com/office/officeart/2005/8/layout/chevron2"/>
    <dgm:cxn modelId="{74FBFAE5-71AC-40D2-A023-2F07B1A351BF}" type="presOf" srcId="{E321AE91-AE35-4A51-B2B8-CBFB5936F4B0}" destId="{FDF58E49-6AE5-413C-B425-4C45FF62302B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4D6E25C4-C8EC-44DF-AA6A-0F831BFB1F66}" type="presOf" srcId="{94E3155B-4ED6-4209-81CF-BCCAE5ADB03C}" destId="{8741D36F-B451-4AD1-9535-36A252049CB4}" srcOrd="0" destOrd="0" presId="urn:microsoft.com/office/officeart/2005/8/layout/chevron2"/>
    <dgm:cxn modelId="{C8E8B624-FAC2-4CCF-AFF1-6484A0DE9407}" type="presOf" srcId="{A3A19B24-E52A-4D8C-A5E9-243A8D383B1D}" destId="{E2251EC6-3F1F-4B38-89EA-9E1F1756E961}" srcOrd="0" destOrd="0" presId="urn:microsoft.com/office/officeart/2005/8/layout/chevron2"/>
    <dgm:cxn modelId="{6B203ABF-CD31-45FB-97B1-6BD96417AB71}" type="presOf" srcId="{22D01372-5103-45FD-AEF3-10F41C5A45C6}" destId="{7E8CD171-1DFF-4D86-82FD-A076CC7E9968}" srcOrd="0" destOrd="0" presId="urn:microsoft.com/office/officeart/2005/8/layout/chevron2"/>
    <dgm:cxn modelId="{3D85FA16-EA5B-49A9-A323-27B1A613C0D0}" type="presOf" srcId="{9F498B76-3EE4-4602-A78C-15D9E80320BB}" destId="{0D45B5D4-74A9-4745-82BF-7F7EC6674E76}" srcOrd="0" destOrd="0" presId="urn:microsoft.com/office/officeart/2005/8/layout/chevron2"/>
    <dgm:cxn modelId="{24EBD0BF-9CC3-42A6-8952-B7304DD1F8DB}" type="presOf" srcId="{3C3B598B-2326-4143-B5A7-291373567E1D}" destId="{7B1E0604-8B42-46E5-9EBA-6D80DBC8C7CF}" srcOrd="0" destOrd="0" presId="urn:microsoft.com/office/officeart/2005/8/layout/chevron2"/>
    <dgm:cxn modelId="{A4BC96AA-5D7F-445C-8935-8FAA4E9ECBDF}" type="presOf" srcId="{4E365CC9-30EE-46F9-A431-15C05F01AD2E}" destId="{AE8CAA23-0A65-4714-9B22-5967897F7A73}" srcOrd="0" destOrd="0" presId="urn:microsoft.com/office/officeart/2005/8/layout/chevron2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DEB728D1-C124-477C-9D96-50CF7F7C89DA}" type="presParOf" srcId="{AE8CAA23-0A65-4714-9B22-5967897F7A73}" destId="{8A3E5794-50BA-4A8B-BFA3-4D0E7CB97523}" srcOrd="0" destOrd="0" presId="urn:microsoft.com/office/officeart/2005/8/layout/chevron2"/>
    <dgm:cxn modelId="{97EEA4A0-298D-42A3-B895-9864AA30DA2B}" type="presParOf" srcId="{8A3E5794-50BA-4A8B-BFA3-4D0E7CB97523}" destId="{7E8CD171-1DFF-4D86-82FD-A076CC7E9968}" srcOrd="0" destOrd="0" presId="urn:microsoft.com/office/officeart/2005/8/layout/chevron2"/>
    <dgm:cxn modelId="{93F596E8-88F2-4293-AD7C-177B18114CE5}" type="presParOf" srcId="{8A3E5794-50BA-4A8B-BFA3-4D0E7CB97523}" destId="{0D45B5D4-74A9-4745-82BF-7F7EC6674E76}" srcOrd="1" destOrd="0" presId="urn:microsoft.com/office/officeart/2005/8/layout/chevron2"/>
    <dgm:cxn modelId="{8BCED469-F0E7-4818-8FA7-6619D937964C}" type="presParOf" srcId="{AE8CAA23-0A65-4714-9B22-5967897F7A73}" destId="{51A08013-42D8-40A1-9F6F-949D4A0DD657}" srcOrd="1" destOrd="0" presId="urn:microsoft.com/office/officeart/2005/8/layout/chevron2"/>
    <dgm:cxn modelId="{959FC106-09C9-4F5B-AA12-DAC197E623DC}" type="presParOf" srcId="{AE8CAA23-0A65-4714-9B22-5967897F7A73}" destId="{7E8B1976-3235-48B4-9FF7-919B04E3004B}" srcOrd="2" destOrd="0" presId="urn:microsoft.com/office/officeart/2005/8/layout/chevron2"/>
    <dgm:cxn modelId="{94781284-F127-4C05-B25F-5E9CE4C4EB97}" type="presParOf" srcId="{7E8B1976-3235-48B4-9FF7-919B04E3004B}" destId="{7B1E0604-8B42-46E5-9EBA-6D80DBC8C7CF}" srcOrd="0" destOrd="0" presId="urn:microsoft.com/office/officeart/2005/8/layout/chevron2"/>
    <dgm:cxn modelId="{4583CBC6-C241-4E1C-9821-8EB360E2D0A9}" type="presParOf" srcId="{7E8B1976-3235-48B4-9FF7-919B04E3004B}" destId="{41FD69C6-A14F-4709-9545-58E53B1A28DE}" srcOrd="1" destOrd="0" presId="urn:microsoft.com/office/officeart/2005/8/layout/chevron2"/>
    <dgm:cxn modelId="{856519AD-7509-4CEA-951A-A730FE97A6AB}" type="presParOf" srcId="{AE8CAA23-0A65-4714-9B22-5967897F7A73}" destId="{650F0F5E-A4EE-4D60-9928-64C89E7AD282}" srcOrd="3" destOrd="0" presId="urn:microsoft.com/office/officeart/2005/8/layout/chevron2"/>
    <dgm:cxn modelId="{5EDB0E77-D24E-4255-AA89-AA1417929487}" type="presParOf" srcId="{AE8CAA23-0A65-4714-9B22-5967897F7A73}" destId="{9E37C8F7-DE80-4A7E-B571-B5042582E4A3}" srcOrd="4" destOrd="0" presId="urn:microsoft.com/office/officeart/2005/8/layout/chevron2"/>
    <dgm:cxn modelId="{3EBF00B1-9DA1-4AB7-BAC6-C34E832E335D}" type="presParOf" srcId="{9E37C8F7-DE80-4A7E-B571-B5042582E4A3}" destId="{FDF58E49-6AE5-413C-B425-4C45FF62302B}" srcOrd="0" destOrd="0" presId="urn:microsoft.com/office/officeart/2005/8/layout/chevron2"/>
    <dgm:cxn modelId="{4AB620AD-E527-4E33-91D0-0BFD89A4924C}" type="presParOf" srcId="{9E37C8F7-DE80-4A7E-B571-B5042582E4A3}" destId="{8741D36F-B451-4AD1-9535-36A252049CB4}" srcOrd="1" destOrd="0" presId="urn:microsoft.com/office/officeart/2005/8/layout/chevron2"/>
    <dgm:cxn modelId="{417EAB24-BD50-4F0D-9CF3-E868AE04A41C}" type="presParOf" srcId="{AE8CAA23-0A65-4714-9B22-5967897F7A73}" destId="{7407DC9E-AF58-434D-B444-27A5BFFBAC89}" srcOrd="5" destOrd="0" presId="urn:microsoft.com/office/officeart/2005/8/layout/chevron2"/>
    <dgm:cxn modelId="{D60DFB92-F7DC-42CE-8330-B3D4CCFFAC00}" type="presParOf" srcId="{AE8CAA23-0A65-4714-9B22-5967897F7A73}" destId="{5A8844EC-C3E5-4C21-9A68-D6C26F58E50A}" srcOrd="6" destOrd="0" presId="urn:microsoft.com/office/officeart/2005/8/layout/chevron2"/>
    <dgm:cxn modelId="{84B66CC6-6B9F-4059-85B4-3C901F091048}" type="presParOf" srcId="{5A8844EC-C3E5-4C21-9A68-D6C26F58E50A}" destId="{E2251EC6-3F1F-4B38-89EA-9E1F1756E961}" srcOrd="0" destOrd="0" presId="urn:microsoft.com/office/officeart/2005/8/layout/chevron2"/>
    <dgm:cxn modelId="{A7ABEC1E-F85D-4B3A-8C12-42A2788BDDD0}" type="presParOf" srcId="{5A8844EC-C3E5-4C21-9A68-D6C26F58E50A}" destId="{BDA9976E-4F32-4256-929C-F18E32FF3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20.02 -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представление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заявки включения аварийного МКД в государственную программу(ГП)  с письмом, подтверждающим достоверность и обоснованность программных мероприятий МО в соответствии с требованиями п.2-6 плана </a:t>
          </a:r>
          <a:endParaRPr lang="ru-RU" sz="1400" b="1" dirty="0">
            <a:latin typeface="+mn-lt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30.04 -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подписание соглашений  </a:t>
          </a:r>
          <a:r>
            <a:rPr lang="ru-RU" sz="1400" b="1" dirty="0" err="1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минстрой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СО - МО</a:t>
          </a:r>
          <a:endParaRPr lang="ru-RU" sz="1400" b="1" dirty="0">
            <a:latin typeface="+mn-lt"/>
            <a:cs typeface="Arial" pitchFamily="34" charset="0"/>
          </a:endParaRPr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01.07 -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заключение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муниципальных контрактов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01.12 -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фактическое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переселение граждан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400" b="1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15.03 – </a:t>
          </a:r>
          <a:r>
            <a:rPr lang="ru-RU" sz="1400" b="1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утверждение муниципальных программ расселения и предоставление выписок из местных бюджетов 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42" custLinFactNeighborY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63227" y="247548"/>
          <a:ext cx="1060394" cy="67344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 rot="-5400000">
        <a:off x="30250" y="390793"/>
        <a:ext cx="673441" cy="386953"/>
      </dsp:txXfrm>
    </dsp:sp>
    <dsp:sp modelId="{0D45B5D4-74A9-4745-82BF-7F7EC6674E76}">
      <dsp:nvSpPr>
        <dsp:cNvPr id="0" name=""/>
        <dsp:cNvSpPr/>
      </dsp:nvSpPr>
      <dsp:spPr>
        <a:xfrm rot="5400000">
          <a:off x="4309993" y="-3541490"/>
          <a:ext cx="810715" cy="789629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15.02 - </a:t>
          </a:r>
          <a:r>
            <a:rPr lang="ru-RU" sz="1400" b="1" kern="1200" dirty="0" smtClean="0"/>
            <a:t>формирование </a:t>
          </a:r>
          <a:r>
            <a:rPr lang="ru-RU" sz="1400" b="1" kern="1200" dirty="0" smtClean="0"/>
            <a:t>планового задания по вводу жилья в эксплуатацию для </a:t>
          </a:r>
          <a:r>
            <a:rPr lang="ru-RU" sz="1400" b="1" kern="1200" dirty="0" smtClean="0"/>
            <a:t>органов местного </a:t>
          </a:r>
          <a:r>
            <a:rPr lang="ru-RU" sz="1400" b="1" kern="1200" dirty="0" smtClean="0"/>
            <a:t>самоуправления Самарской области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67204" y="40875"/>
        <a:ext cx="7856718" cy="731563"/>
      </dsp:txXfrm>
    </dsp:sp>
    <dsp:sp modelId="{7B1E0604-8B42-46E5-9EBA-6D80DBC8C7CF}">
      <dsp:nvSpPr>
        <dsp:cNvPr id="0" name=""/>
        <dsp:cNvSpPr/>
      </dsp:nvSpPr>
      <dsp:spPr>
        <a:xfrm rot="5400000">
          <a:off x="-160000" y="1189294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endParaRPr lang="ru-RU" sz="2300" kern="1200" dirty="0"/>
        </a:p>
      </dsp:txBody>
      <dsp:txXfrm rot="-5400000">
        <a:off x="22148" y="1355197"/>
        <a:ext cx="696099" cy="364295"/>
      </dsp:txXfrm>
    </dsp:sp>
    <dsp:sp modelId="{41FD69C6-A14F-4709-9545-58E53B1A28DE}">
      <dsp:nvSpPr>
        <dsp:cNvPr id="0" name=""/>
        <dsp:cNvSpPr/>
      </dsp:nvSpPr>
      <dsp:spPr>
        <a:xfrm rot="5400000">
          <a:off x="4314120" y="-2584245"/>
          <a:ext cx="831853" cy="7921467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01.03 - </a:t>
          </a:r>
          <a:r>
            <a:rPr lang="ru-RU" sz="1400" b="1" kern="1200" dirty="0" smtClean="0"/>
            <a:t>заключение </a:t>
          </a:r>
          <a:r>
            <a:rPr lang="ru-RU" sz="1400" b="1" kern="1200" dirty="0" smtClean="0"/>
            <a:t>с органами местного самоуправления Самарской области соглашения, устанавливающий плановый объем ввода жилья в эксплуатацию на территории конкретного муниципального образования</a:t>
          </a:r>
          <a:r>
            <a:rPr lang="ru-RU" sz="1400" b="1" u="sng" kern="1200" dirty="0" smtClean="0"/>
            <a:t> 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69313" y="1001170"/>
        <a:ext cx="7880859" cy="750637"/>
      </dsp:txXfrm>
    </dsp:sp>
    <dsp:sp modelId="{FDF58E49-6AE5-413C-B425-4C45FF62302B}">
      <dsp:nvSpPr>
        <dsp:cNvPr id="0" name=""/>
        <dsp:cNvSpPr/>
      </dsp:nvSpPr>
      <dsp:spPr>
        <a:xfrm rot="5400000">
          <a:off x="-160000" y="2157075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endParaRPr lang="ru-RU" sz="2300" kern="1200" dirty="0"/>
        </a:p>
      </dsp:txBody>
      <dsp:txXfrm rot="-5400000">
        <a:off x="22148" y="2322978"/>
        <a:ext cx="696099" cy="364295"/>
      </dsp:txXfrm>
    </dsp:sp>
    <dsp:sp modelId="{8741D36F-B451-4AD1-9535-36A252049CB4}">
      <dsp:nvSpPr>
        <dsp:cNvPr id="0" name=""/>
        <dsp:cNvSpPr/>
      </dsp:nvSpPr>
      <dsp:spPr>
        <a:xfrm rot="5400000">
          <a:off x="4367299" y="-1566199"/>
          <a:ext cx="775882" cy="791545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</a:rPr>
            <a:t>ДО 01.03 - </a:t>
          </a:r>
          <a:r>
            <a:rPr lang="ru-RU" sz="1400" b="1" kern="1200" dirty="0" smtClean="0"/>
            <a:t>заключение </a:t>
          </a:r>
          <a:r>
            <a:rPr lang="ru-RU" sz="1400" b="1" kern="1200" dirty="0" smtClean="0"/>
            <a:t>соглашения о предоставлении субсидии из областного бюджет местным бюджетам 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97514" y="2041461"/>
        <a:ext cx="7877579" cy="700132"/>
      </dsp:txXfrm>
    </dsp:sp>
    <dsp:sp modelId="{E2251EC6-3F1F-4B38-89EA-9E1F1756E961}">
      <dsp:nvSpPr>
        <dsp:cNvPr id="0" name=""/>
        <dsp:cNvSpPr/>
      </dsp:nvSpPr>
      <dsp:spPr>
        <a:xfrm rot="5400000">
          <a:off x="-160000" y="3182076"/>
          <a:ext cx="1060394" cy="69609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4</a:t>
          </a:r>
          <a:endParaRPr lang="ru-RU" sz="2300" kern="1200" dirty="0"/>
        </a:p>
      </dsp:txBody>
      <dsp:txXfrm rot="-5400000">
        <a:off x="22148" y="3347979"/>
        <a:ext cx="696099" cy="364295"/>
      </dsp:txXfrm>
    </dsp:sp>
    <dsp:sp modelId="{BDA9976E-4F32-4256-929C-F18E32FF325D}">
      <dsp:nvSpPr>
        <dsp:cNvPr id="0" name=""/>
        <dsp:cNvSpPr/>
      </dsp:nvSpPr>
      <dsp:spPr>
        <a:xfrm rot="5400000">
          <a:off x="4212322" y="-405215"/>
          <a:ext cx="1073009" cy="792828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мониторинг реализации органами местного самоуправления мероприятий по строительству </a:t>
          </a:r>
          <a:r>
            <a:rPr lang="ru-RU" sz="1400" b="1" kern="1200" dirty="0" smtClean="0"/>
            <a:t>ОКС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784686" y="3074801"/>
        <a:ext cx="7875901" cy="968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29860" y="200982"/>
          <a:ext cx="862795" cy="54741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-5400000">
        <a:off x="27832" y="316998"/>
        <a:ext cx="547413" cy="315382"/>
      </dsp:txXfrm>
    </dsp:sp>
    <dsp:sp modelId="{0D45B5D4-74A9-4745-82BF-7F7EC6674E76}">
      <dsp:nvSpPr>
        <dsp:cNvPr id="0" name=""/>
        <dsp:cNvSpPr/>
      </dsp:nvSpPr>
      <dsp:spPr>
        <a:xfrm rot="5400000">
          <a:off x="4321935" y="-3682406"/>
          <a:ext cx="658998" cy="802460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20.02 -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представление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заявки включения аварийного МКД в государственную программу(ГП)  с письмом, подтверждающим достоверность и обоснованность программных мероприятий МО в соответствии с требованиями п.2-6 плана </a:t>
          </a:r>
          <a:endParaRPr lang="ru-RU" sz="1400" b="1" kern="1200" dirty="0">
            <a:latin typeface="+mn-lt"/>
            <a:cs typeface="Arial" pitchFamily="34" charset="0"/>
          </a:endParaRPr>
        </a:p>
      </dsp:txBody>
      <dsp:txXfrm rot="-5400000">
        <a:off x="639133" y="32566"/>
        <a:ext cx="7992433" cy="594658"/>
      </dsp:txXfrm>
    </dsp:sp>
    <dsp:sp modelId="{7B1E0604-8B42-46E5-9EBA-6D80DBC8C7CF}">
      <dsp:nvSpPr>
        <dsp:cNvPr id="0" name=""/>
        <dsp:cNvSpPr/>
      </dsp:nvSpPr>
      <dsp:spPr>
        <a:xfrm rot="5400000">
          <a:off x="-127238" y="967196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-5400000">
        <a:off x="21245" y="1101630"/>
        <a:ext cx="565831" cy="296964"/>
      </dsp:txXfrm>
    </dsp:sp>
    <dsp:sp modelId="{41FD69C6-A14F-4709-9545-58E53B1A28DE}">
      <dsp:nvSpPr>
        <dsp:cNvPr id="0" name=""/>
        <dsp:cNvSpPr/>
      </dsp:nvSpPr>
      <dsp:spPr>
        <a:xfrm rot="5400000">
          <a:off x="4325975" y="-2906125"/>
          <a:ext cx="676180" cy="805018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15.03 –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утверждение муниципальных программ расселения и предоставление выписок из местных бюджетов </a:t>
          </a:r>
          <a:endParaRPr lang="ru-RU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638973" y="813885"/>
        <a:ext cx="8017177" cy="610164"/>
      </dsp:txXfrm>
    </dsp:sp>
    <dsp:sp modelId="{FDF58E49-6AE5-413C-B425-4C45FF62302B}">
      <dsp:nvSpPr>
        <dsp:cNvPr id="0" name=""/>
        <dsp:cNvSpPr/>
      </dsp:nvSpPr>
      <dsp:spPr>
        <a:xfrm rot="5400000">
          <a:off x="-127238" y="175460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-5400000">
        <a:off x="21245" y="1889041"/>
        <a:ext cx="565831" cy="296964"/>
      </dsp:txXfrm>
    </dsp:sp>
    <dsp:sp modelId="{8741D36F-B451-4AD1-9535-36A252049CB4}">
      <dsp:nvSpPr>
        <dsp:cNvPr id="0" name=""/>
        <dsp:cNvSpPr/>
      </dsp:nvSpPr>
      <dsp:spPr>
        <a:xfrm rot="5400000">
          <a:off x="4375588" y="-2077250"/>
          <a:ext cx="630683" cy="804407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30.04 - 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подписание соглашений  </a:t>
          </a:r>
          <a:r>
            <a:rPr lang="ru-RU" sz="1400" b="1" kern="1200" dirty="0" err="1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минстрой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 СО - МО</a:t>
          </a:r>
          <a:endParaRPr lang="ru-RU" sz="1400" b="1" kern="1200" dirty="0">
            <a:latin typeface="+mn-lt"/>
            <a:cs typeface="Arial" pitchFamily="34" charset="0"/>
          </a:endParaRPr>
        </a:p>
      </dsp:txBody>
      <dsp:txXfrm rot="-5400000">
        <a:off x="668893" y="1660232"/>
        <a:ext cx="8013287" cy="569109"/>
      </dsp:txXfrm>
    </dsp:sp>
    <dsp:sp modelId="{E2251EC6-3F1F-4B38-89EA-9E1F1756E961}">
      <dsp:nvSpPr>
        <dsp:cNvPr id="0" name=""/>
        <dsp:cNvSpPr/>
      </dsp:nvSpPr>
      <dsp:spPr>
        <a:xfrm rot="5400000">
          <a:off x="-127238" y="2588458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-5400000">
        <a:off x="21245" y="2722892"/>
        <a:ext cx="565831" cy="296964"/>
      </dsp:txXfrm>
    </dsp:sp>
    <dsp:sp modelId="{BDA9976E-4F32-4256-929C-F18E32FF325D}">
      <dsp:nvSpPr>
        <dsp:cNvPr id="0" name=""/>
        <dsp:cNvSpPr/>
      </dsp:nvSpPr>
      <dsp:spPr>
        <a:xfrm rot="5400000">
          <a:off x="4248309" y="-1134102"/>
          <a:ext cx="872206" cy="8057110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01.07 -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заключение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муниципальных контрактов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55857" y="2500928"/>
        <a:ext cx="8014532" cy="787050"/>
      </dsp:txXfrm>
    </dsp:sp>
    <dsp:sp modelId="{62310BEA-3D89-46A8-9AF4-EE6404ABFE54}">
      <dsp:nvSpPr>
        <dsp:cNvPr id="0" name=""/>
        <dsp:cNvSpPr/>
      </dsp:nvSpPr>
      <dsp:spPr>
        <a:xfrm rot="5400000">
          <a:off x="-127238" y="338608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-5400000">
        <a:off x="21245" y="3520521"/>
        <a:ext cx="565831" cy="296964"/>
      </dsp:txXfrm>
    </dsp:sp>
    <dsp:sp modelId="{50B2517D-C744-4886-BF54-51EC04172043}">
      <dsp:nvSpPr>
        <dsp:cNvPr id="0" name=""/>
        <dsp:cNvSpPr/>
      </dsp:nvSpPr>
      <dsp:spPr>
        <a:xfrm rot="5400000">
          <a:off x="4368561" y="-241606"/>
          <a:ext cx="626651" cy="806216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C00000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ДО 01.12 -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фактическое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переселение граждан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650807" y="3506739"/>
        <a:ext cx="8031570" cy="565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1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1322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5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prstClr val="white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069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5498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rgbClr val="898989"/>
                </a:solidFill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9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pPr indent="0"/>
            <a:r>
              <a:rPr lang="ru-RU" dirty="0" smtClean="0"/>
              <a:t>Национальный проект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Жилье и городская среда»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616824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Министерство строительства Самарской 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области</a:t>
            </a:r>
          </a:p>
          <a:p>
            <a:r>
              <a:rPr lang="ru-RU" dirty="0">
                <a:ea typeface="Arial"/>
                <a:cs typeface="Arial"/>
                <a:sym typeface="Arial"/>
              </a:rPr>
              <a:t>Министерство </a:t>
            </a:r>
            <a:r>
              <a:rPr lang="ru-RU" dirty="0" smtClean="0">
                <a:ea typeface="Arial"/>
                <a:cs typeface="Arial"/>
                <a:sym typeface="Arial"/>
              </a:rPr>
              <a:t>энергетики и ЖКХ Самарской </a:t>
            </a:r>
            <a:r>
              <a:rPr lang="ru-RU" dirty="0">
                <a:ea typeface="Arial"/>
                <a:cs typeface="Arial"/>
                <a:sym typeface="Arial"/>
              </a:rPr>
              <a:t>области</a:t>
            </a:r>
          </a:p>
          <a:p>
            <a:pPr>
              <a:spcAft>
                <a:spcPts val="0"/>
              </a:spcAft>
            </a:pP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492485"/>
              </p:ext>
            </p:extLst>
          </p:nvPr>
        </p:nvGraphicFramePr>
        <p:xfrm>
          <a:off x="32048" y="404664"/>
          <a:ext cx="8860432" cy="6136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74"/>
                <a:gridCol w="3746616"/>
                <a:gridCol w="2344621"/>
                <a:gridCol w="2344621"/>
              </a:tblGrid>
              <a:tr h="151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СРОК ИСПОЛНЕНИЯ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СТАТУС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организовать прием предложений от заинтересованных лиц в целях определения перечня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общественных территорий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подлежащих благоустройству в рамках реализации муниципальной программы на 2018 – 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завершить 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05.02.2019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ИСПОЛНЕНО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1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разместить на официальном сайте администрации муниципального образования в информационно-телекоммуникационной сети «Интернет» перечень общественных территорий, подлежащих благоустройству в рамках реализации муниципальной программы на 2018 – 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10.02.2019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-63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ИСПОЛНЕНО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1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обеспечить опубликование в средствах массовой информации дизайн-проектов благоустройства общественных территорий, отобранных для проведения голосования, в целях ознакомления с ними всех заинтересованных лиц в течение не менее 15 рабочих дней со дня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опубликования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15.02.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территориях муниципальных образований с численность постоянно проживающего населения свыше 20 тысяч человек провести рейтинговое голосование по отбору общественных территорий для первоочередного голосования в 2019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году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01.03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утвердить актуализированные муниципальные программы формирования комфортной городской среды на 2018-2024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31.03. 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заключить муниципальные контракты на выполнение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дворовых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территорий</a:t>
                      </a:r>
                      <a:endParaRPr lang="ru-RU" sz="1100" b="1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01.05.2019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635"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1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заключить муниципальные контракты на выполнение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общественных </a:t>
                      </a:r>
                      <a:r>
                        <a:rPr lang="ru-RU" sz="1100" b="1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территорий</a:t>
                      </a:r>
                      <a:endParaRPr lang="ru-RU" sz="1100" b="1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01.05.2019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обеспечить завершение работ по благоустройству </a:t>
                      </a:r>
                      <a:r>
                        <a:rPr lang="ru-RU" sz="1100" b="1" u="none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дворовых и общественных территорий 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 позднее 01.09.2019 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аналогии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годом)</a:t>
                      </a: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9518" marR="19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52536" y="76200"/>
            <a:ext cx="9667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«Дорожная карта»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по реализации регионального проекта «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Формирование комфортной городской среды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» в 2019 году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4744" y="548680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44" y="1509608"/>
            <a:ext cx="435357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проектов – </a:t>
            </a:r>
            <a:r>
              <a:rPr lang="ru-RU" sz="16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Е.Н.Чудаев</a:t>
            </a:r>
            <a:endParaRPr lang="ru-RU" sz="6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600" b="1" dirty="0" smtClean="0">
                <a:solidFill>
                  <a:srgbClr val="FF0000"/>
                </a:solidFill>
              </a:rPr>
              <a:t>тел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</a:rPr>
              <a:t>332-12-28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200" b="1" dirty="0" smtClean="0">
                <a:solidFill>
                  <a:srgbClr val="FF0000"/>
                </a:solidFill>
              </a:rPr>
              <a:t>e</a:t>
            </a:r>
            <a:r>
              <a:rPr lang="ru-RU" sz="1200" b="1" dirty="0">
                <a:solidFill>
                  <a:srgbClr val="FF0000"/>
                </a:solidFill>
              </a:rPr>
              <a:t>-</a:t>
            </a:r>
            <a:r>
              <a:rPr lang="en-US" sz="1200" b="1" dirty="0">
                <a:solidFill>
                  <a:srgbClr val="FF0000"/>
                </a:solidFill>
              </a:rPr>
              <a:t>mail</a:t>
            </a:r>
            <a:r>
              <a:rPr lang="ru-RU" sz="1200" b="1" dirty="0" smtClean="0">
                <a:solidFill>
                  <a:srgbClr val="FF0000"/>
                </a:solidFill>
              </a:rPr>
              <a:t>: </a:t>
            </a:r>
            <a:r>
              <a:rPr lang="en-US" sz="1200" b="1" dirty="0" smtClean="0">
                <a:solidFill>
                  <a:srgbClr val="FF0000"/>
                </a:solidFill>
              </a:rPr>
              <a:t>minstroy@samregion.ru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1163583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 Самарской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9418" y="1509607"/>
            <a:ext cx="4530066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Администратор 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проектов – </a:t>
            </a:r>
            <a:r>
              <a:rPr lang="ru-RU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Д.Г.Крыпаев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 smtClean="0">
                <a:solidFill>
                  <a:srgbClr val="FF0000"/>
                </a:solidFill>
              </a:rPr>
              <a:t>. 89370640900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 smtClean="0">
                <a:solidFill>
                  <a:srgbClr val="FF0000"/>
                </a:solidFill>
              </a:rPr>
              <a:t>krypaevdg@samegion.ru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«Малое и среднее предпринимательство и поддержка индивидуальной предпринимательской инициативы»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7980" y="3439915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энергетики и ЖКХ Самарской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5787" y="4077072"/>
            <a:ext cx="435357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проект</a:t>
            </a: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– </a:t>
            </a:r>
            <a:r>
              <a:rPr lang="ru-RU" sz="16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С.В.Марков</a:t>
            </a:r>
            <a:endParaRPr lang="ru-RU" sz="6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600" b="1" dirty="0" smtClean="0">
                <a:solidFill>
                  <a:srgbClr val="FF0000"/>
                </a:solidFill>
              </a:rPr>
              <a:t>тел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</a:rPr>
              <a:t>332-22-03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200" b="1" dirty="0" smtClean="0">
                <a:solidFill>
                  <a:srgbClr val="FF0000"/>
                </a:solidFill>
              </a:rPr>
              <a:t>e</a:t>
            </a:r>
            <a:r>
              <a:rPr lang="ru-RU" sz="1200" b="1" dirty="0">
                <a:solidFill>
                  <a:srgbClr val="FF0000"/>
                </a:solidFill>
              </a:rPr>
              <a:t>-</a:t>
            </a:r>
            <a:r>
              <a:rPr lang="en-US" sz="1200" b="1" dirty="0">
                <a:solidFill>
                  <a:srgbClr val="FF0000"/>
                </a:solidFill>
              </a:rPr>
              <a:t>mail</a:t>
            </a:r>
            <a:r>
              <a:rPr lang="ru-RU" sz="1200" b="1" dirty="0" smtClean="0">
                <a:solidFill>
                  <a:srgbClr val="FF0000"/>
                </a:solidFill>
              </a:rPr>
              <a:t>: </a:t>
            </a:r>
            <a:r>
              <a:rPr lang="en-US" sz="1200" b="1" dirty="0" smtClean="0">
                <a:solidFill>
                  <a:srgbClr val="FF0000"/>
                </a:solidFill>
              </a:rPr>
              <a:t>energo@samregion.ru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179512" y="424409"/>
            <a:ext cx="512786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1. Жилье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187403" y="692696"/>
            <a:ext cx="880760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2. Обеспечение устойчивого сокращения непригодного для проживания жилого фонда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64508" y="44624"/>
            <a:ext cx="8439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Региональные проекты, входящие </a:t>
            </a:r>
            <a:r>
              <a:rPr lang="ru-RU" sz="1600" b="1" dirty="0" smtClean="0">
                <a:solidFill>
                  <a:srgbClr val="00B050"/>
                </a:solidFill>
              </a:rPr>
              <a:t>в </a:t>
            </a:r>
            <a:r>
              <a:rPr lang="ru-RU" sz="1600" b="1" dirty="0" smtClean="0">
                <a:solidFill>
                  <a:srgbClr val="00B050"/>
                </a:solidFill>
              </a:rPr>
              <a:t>состав национального проекта: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79512" y="1218238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</a:t>
            </a:r>
            <a:r>
              <a:rPr lang="ru-RU" sz="1600" b="1" dirty="0" smtClean="0">
                <a:solidFill>
                  <a:srgbClr val="00B050"/>
                </a:solidFill>
              </a:rPr>
              <a:t>показатели: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00930"/>
              </p:ext>
            </p:extLst>
          </p:nvPr>
        </p:nvGraphicFramePr>
        <p:xfrm>
          <a:off x="251520" y="5868182"/>
          <a:ext cx="8511947" cy="657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239798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216024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3 503,37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2 180,04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2 395,33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4 117,29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20 430,61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1 091,44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1 043,13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1 065,89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1 829,64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2 072,12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1 940,07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9 042,29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BE282341-7461-4278-8440-05D20DE090ED}"/>
              </a:ext>
            </a:extLst>
          </p:cNvPr>
          <p:cNvSpPr/>
          <p:nvPr/>
        </p:nvSpPr>
        <p:spPr>
          <a:xfrm>
            <a:off x="179512" y="5511020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36992" y="5537179"/>
            <a:ext cx="119930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cs typeface="Arial" panose="020B0604020202020204" pitchFamily="34" charset="0"/>
              </a:rPr>
              <a:t>млн. </a:t>
            </a:r>
            <a:r>
              <a:rPr lang="ru-RU" sz="1400" dirty="0">
                <a:cs typeface="Arial" panose="020B0604020202020204" pitchFamily="34" charset="0"/>
              </a:rPr>
              <a:t>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179512" y="980728"/>
            <a:ext cx="880760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kern="0" dirty="0" smtClean="0">
                <a:solidFill>
                  <a:prstClr val="black"/>
                </a:solidFill>
              </a:rPr>
              <a:t>3. Формирование комфортной городской среды</a:t>
            </a:r>
            <a:endParaRPr lang="ru-RU" sz="1500" b="1" kern="0" dirty="0">
              <a:solidFill>
                <a:prstClr val="black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43369"/>
              </p:ext>
            </p:extLst>
          </p:nvPr>
        </p:nvGraphicFramePr>
        <p:xfrm>
          <a:off x="88454" y="1567849"/>
          <a:ext cx="9000000" cy="3949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/>
                <a:gridCol w="3996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всего 2019-24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5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 факт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 </a:t>
                      </a:r>
                      <a:r>
                        <a:rPr lang="ru-RU" sz="1000" b="1" baseline="0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 2018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anchor="ctr"/>
                </a:tc>
              </a:tr>
              <a:tr h="182880">
                <a:tc gridSpan="1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Жильё</a:t>
                      </a:r>
                      <a:endParaRPr lang="ru-RU" sz="1000" b="1" dirty="0" smtClean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520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жилищного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строительства,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 кв. м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1,782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1,986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+11%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2,211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2,121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2,347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2,527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2,708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13,9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9568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-1588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Ввод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жилья по программе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«Стимул»</a:t>
                      </a: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млн. кв. м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0,204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0,573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+181%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2400">
                <a:tc gridSpan="1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устойчивого сокращения непригодного для проживания жилого фонда</a:t>
                      </a:r>
                      <a:endParaRPr lang="ru-RU" sz="1000" b="1" dirty="0" smtClean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493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Расселено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непригодного </a:t>
                      </a:r>
                      <a:r>
                        <a:rPr lang="ru-RU" sz="1000" b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проживания жилищного фонда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тыс. кв. 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29,9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+464%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32,9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13,67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360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Справочно: количество квартир,</a:t>
                      </a:r>
                      <a:r>
                        <a:rPr lang="ru-RU" sz="10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приобретаемых для расселения, ед.</a:t>
                      </a:r>
                      <a:endParaRPr lang="ru-RU" sz="10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0" i="1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701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+515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824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953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1 755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0" i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1 752</a:t>
                      </a:r>
                      <a:endParaRPr lang="ru-RU" sz="1000" b="0" i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5 819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681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граждан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расселенных из непригодного для проживания жилищного фонда</a:t>
                      </a: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тыс. 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0,285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+496%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2,06</a:t>
                      </a:r>
                      <a:endParaRPr lang="ru-RU" sz="1000" b="1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2,272</a:t>
                      </a:r>
                      <a:endParaRPr lang="ru-RU" sz="1000" b="1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0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0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17,4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7160">
                <a:tc gridSpan="1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kern="0" dirty="0" smtClean="0">
                          <a:solidFill>
                            <a:srgbClr val="C00000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  <a:sym typeface="Arial"/>
                        </a:rPr>
                        <a:t>Формирование комфортной городской среды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b="1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9525" marB="0" anchor="ctr"/>
                </a:tc>
              </a:tr>
              <a:tr h="1116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принявших участие в решении вопросов развития городской среды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граждан,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+50%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69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Среднее значение индекса качества городской среды по Самарской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области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</a:t>
                      </a:r>
                      <a:r>
                        <a:rPr lang="ru-RU" sz="10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ед.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  <a:endParaRPr lang="ru-RU" sz="10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781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городов с благоприятной средой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городов Самарской области,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37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 мероприятия по 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благоустройству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обустроенных общественных пространств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не менее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накопительным итогом начиная с 2019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года</a:t>
                      </a:r>
                      <a:endParaRPr lang="ru-RU" sz="10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+17%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468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проекты победителей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конкурса 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создание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комфортной городской среды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в малых городах и исторических поселениях, не менее </a:t>
                      </a: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0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нарастающим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итогом</a:t>
                      </a:r>
                      <a:endParaRPr lang="ru-RU" sz="10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0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79262"/>
              </p:ext>
            </p:extLst>
          </p:nvPr>
        </p:nvGraphicFramePr>
        <p:xfrm>
          <a:off x="69154" y="1512463"/>
          <a:ext cx="8791326" cy="1443882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Объем жилищного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строительства, млн. кв. 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2,527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indent="-1588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Ввод жилья по программе «Стимул», млн. кв. 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0,204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0,573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90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933056"/>
            <a:ext cx="489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3933056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123728" y="764704"/>
            <a:ext cx="68254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 составляющая федерального проекта  «Жилье»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4293096"/>
            <a:ext cx="4096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Строительство 12 объектов социальной и транспортной инфраструктуры в г. о. Самара, м. р. Волжский и Красноярский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293096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1% от общего объема финансирования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9969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В 2019 году </a:t>
            </a:r>
            <a:r>
              <a:rPr lang="ru-RU" sz="1600" dirty="0" smtClean="0"/>
              <a:t>на финансирование мероприятий </a:t>
            </a:r>
            <a:r>
              <a:rPr lang="ru-RU" sz="1600" dirty="0" smtClean="0"/>
              <a:t>предусмотрено </a:t>
            </a:r>
            <a:r>
              <a:rPr lang="ru-RU" sz="1600" b="1" dirty="0" smtClean="0"/>
              <a:t>2 </a:t>
            </a:r>
            <a:r>
              <a:rPr lang="ru-RU" sz="1600" b="1" dirty="0" smtClean="0"/>
              <a:t>188,38 млн. </a:t>
            </a:r>
            <a:r>
              <a:rPr lang="ru-RU" sz="1600" b="1" dirty="0" smtClean="0"/>
              <a:t>руб</a:t>
            </a:r>
            <a:r>
              <a:rPr lang="ru-RU" sz="1600" dirty="0" smtClean="0"/>
              <a:t>., </a:t>
            </a:r>
          </a:p>
          <a:p>
            <a:pPr algn="just"/>
            <a:r>
              <a:rPr lang="ru-RU" sz="1600" dirty="0" smtClean="0"/>
              <a:t>в </a:t>
            </a:r>
            <a:r>
              <a:rPr lang="ru-RU" sz="1600" dirty="0" smtClean="0"/>
              <a:t>т.ч. </a:t>
            </a:r>
            <a:r>
              <a:rPr lang="ru-RU" sz="1600" b="1" dirty="0" smtClean="0"/>
              <a:t>1 433,84 млн. </a:t>
            </a:r>
            <a:r>
              <a:rPr lang="ru-RU" sz="1600" b="1" dirty="0" smtClean="0"/>
              <a:t>руб. </a:t>
            </a:r>
            <a:r>
              <a:rPr lang="ru-RU" sz="1600" b="1" dirty="0" smtClean="0"/>
              <a:t>– за счет федерального бюджета</a:t>
            </a:r>
            <a:r>
              <a:rPr lang="ru-RU" sz="1600" dirty="0" smtClean="0"/>
              <a:t>, </a:t>
            </a:r>
            <a:endParaRPr lang="ru-RU" sz="1600" dirty="0" smtClean="0"/>
          </a:p>
          <a:p>
            <a:pPr algn="just"/>
            <a:r>
              <a:rPr lang="ru-RU" sz="1600" b="1" dirty="0"/>
              <a:t>754,54 млн. </a:t>
            </a:r>
            <a:r>
              <a:rPr lang="ru-RU" sz="1600" b="1" dirty="0" smtClean="0"/>
              <a:t>руб. </a:t>
            </a:r>
            <a:r>
              <a:rPr lang="ru-RU" sz="1600" b="1" dirty="0"/>
              <a:t>– </a:t>
            </a:r>
            <a:r>
              <a:rPr lang="ru-RU" sz="1600" b="1" dirty="0" smtClean="0"/>
              <a:t>за счет консолидированного бюджета</a:t>
            </a:r>
            <a:r>
              <a:rPr lang="ru-RU" sz="1600" dirty="0" smtClean="0"/>
              <a:t> Самарской области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dirty="0" smtClean="0">
                <a:ea typeface="Calibri"/>
                <a:cs typeface="Times New Roman"/>
              </a:rPr>
              <a:t>Ввод </a:t>
            </a:r>
            <a:r>
              <a:rPr lang="ru-RU" sz="1600" dirty="0" smtClean="0">
                <a:ea typeface="Calibri"/>
                <a:cs typeface="Times New Roman"/>
              </a:rPr>
              <a:t>жилья в 2019 году по муниципальным образованиям, кв. м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26148"/>
              </p:ext>
            </p:extLst>
          </p:nvPr>
        </p:nvGraphicFramePr>
        <p:xfrm>
          <a:off x="107504" y="1273173"/>
          <a:ext cx="4284000" cy="432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"/>
                <a:gridCol w="1512000"/>
                <a:gridCol w="864000"/>
                <a:gridCol w="864000"/>
                <a:gridCol w="864000"/>
              </a:tblGrid>
              <a:tr h="489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Муниципальные 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Факт 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 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2019 к факту 2018,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Самара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743 958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858 718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115,43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Тольятти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153 605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266 527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173,51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Жигулевск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11 009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12 538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42 807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105,12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Новокуйбышевск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34 353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Октябрьск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107,67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Отрадный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7 371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99,04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Похвистнево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7 423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Сызрань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48 507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Чапаевск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13 539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Алексеевский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2 702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Безенчукский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15 766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95,14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Богатовский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3 353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3 420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Большеглушицкий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4 006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106,84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Большечерниговский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99,92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Борский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11 459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11 688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Волжский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333 670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323 969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Елховский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Исаклинский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40646"/>
              </p:ext>
            </p:extLst>
          </p:nvPr>
        </p:nvGraphicFramePr>
        <p:xfrm>
          <a:off x="4572000" y="1264521"/>
          <a:ext cx="4284000" cy="432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"/>
                <a:gridCol w="1512000"/>
                <a:gridCol w="864000"/>
                <a:gridCol w="864000"/>
                <a:gridCol w="864000"/>
              </a:tblGrid>
              <a:tr h="489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Муниципальные 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Факт 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 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План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2019 к факту 2018,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Камышлинский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2 144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102,61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23 117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23 500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Кинель-Черкасский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17 618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17 000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96,49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Клявлинский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3 840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3 900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Кошкинский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5 598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Красноармейский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5 265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5 300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Красноярский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44 905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97,98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Нефтегорский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8 640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92,59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Пестравский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3 152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Похвистневский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14 593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Приволжский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4 194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102,05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Сергиевский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15 169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98,89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Ставропольский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152 321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139 836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91,80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Сызранский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12 560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95,54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Хворостянский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2 311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2 077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89,86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Челно-Вершинский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3 509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2 400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68,40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Шенталинский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2 563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2 600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101,44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Шигонский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11 544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77,96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1 782 238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1 985 133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111,38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58" marR="5758" marT="57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М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еханизм участия ОМСУ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116188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82489"/>
              </p:ext>
            </p:extLst>
          </p:nvPr>
        </p:nvGraphicFramePr>
        <p:xfrm>
          <a:off x="179512" y="1196752"/>
          <a:ext cx="8791326" cy="2148610"/>
        </p:xfrm>
        <a:graphic>
          <a:graphicData uri="http://schemas.openxmlformats.org/drawingml/2006/table">
            <a:tbl>
              <a:tblPr/>
              <a:tblGrid>
                <a:gridCol w="4126041"/>
                <a:gridCol w="792088"/>
                <a:gridCol w="720080"/>
                <a:gridCol w="648072"/>
                <a:gridCol w="648072"/>
                <a:gridCol w="648072"/>
                <a:gridCol w="648072"/>
                <a:gridCol w="560829"/>
              </a:tblGrid>
              <a:tr h="578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00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Расселено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непригодного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проживания жилищного фонда, тыс. кв.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5,3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32,9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100,3</a:t>
                      </a:r>
                      <a:endParaRPr lang="ru-RU" sz="14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07">
                <a:tc>
                  <a:txBody>
                    <a:bodyPr/>
                    <a:lstStyle/>
                    <a:p>
                      <a:pPr marL="3048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граждан, расселенных из непригодного для проживания жилищного фонда, тыс. человек</a:t>
                      </a:r>
                    </a:p>
                  </a:txBody>
                  <a:tcPr marL="5200" marR="52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0,285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2,06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2,272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</a:t>
                      </a:r>
                      <a:r>
                        <a:rPr lang="en-US" sz="1400" b="1" i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ru-RU" sz="1400" b="1" i="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4941168"/>
            <a:ext cx="3582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67944" y="98072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0" y="476672"/>
            <a:ext cx="9021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составляющая федерального проекта «Обеспечение устойчивого сокращения непригодного для проживания жилого 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фонда»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869160"/>
            <a:ext cx="40494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5157192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Приобретение/строительство жилья для расселения аварийного фонда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537321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5% от общего объема финансирования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06865"/>
              </p:ext>
            </p:extLst>
          </p:nvPr>
        </p:nvGraphicFramePr>
        <p:xfrm>
          <a:off x="251520" y="3717032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1019,5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1163,5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2983,2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79512" y="3356992"/>
            <a:ext cx="2541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Объемы финансирования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88640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>Расселение граждан из аварийного жилого фонда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prstClr val="white"/>
                </a:solidFill>
              </a:rPr>
              <a:t>МИНИСТЕРСТВО СТРОИТЕЛЬСТВА САМАРСКОЙ ОБЛАСТИ</a:t>
            </a:r>
            <a:endParaRPr lang="ru-RU" sz="1100" b="1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620688"/>
            <a:ext cx="7431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Муниципальные образования, участвующие в проекте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«Обеспечение устойчивого сокращения непригодного для проживания жилого фонда»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20175"/>
              </p:ext>
            </p:extLst>
          </p:nvPr>
        </p:nvGraphicFramePr>
        <p:xfrm>
          <a:off x="49429" y="1196752"/>
          <a:ext cx="8875082" cy="4625822"/>
        </p:xfrm>
        <a:graphic>
          <a:graphicData uri="http://schemas.openxmlformats.org/drawingml/2006/table">
            <a:tbl>
              <a:tblPr/>
              <a:tblGrid>
                <a:gridCol w="1692000"/>
                <a:gridCol w="915694"/>
                <a:gridCol w="831645"/>
                <a:gridCol w="1584000"/>
                <a:gridCol w="1584000"/>
                <a:gridCol w="1152128"/>
                <a:gridCol w="1115615"/>
              </a:tblGrid>
              <a:tr h="2034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Площадь к расселению  м2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Стоимость  1м2,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Способ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расселения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Наличие согласия собственников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Готовность </a:t>
                      </a: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софинанси-рования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МБ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8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приобретение  у застройщика (СМР завершено)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приобретение у застройщика  (СМР не  завершено)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28 000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10 795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19 579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/>
                </a:tc>
              </a:tr>
              <a:tr h="203461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Предложения  МО по расселению из МКД , признанный аварийным в 2012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Самара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5 808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48 883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5 808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Сызрань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11 411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37 690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4 425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6986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Чапаевск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33 968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Кинель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1 189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40 164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1189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Безенчукский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31 968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Хворостянский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м.р.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33 528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878,8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Предложения МО по расселению из МКД, год признания аварийным более поздний (2013,2014,2016)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Похвистнево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33 942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работе до 01.03.19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Отрадный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1 711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34904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Волжский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40214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работа в плане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Сергеевский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917,3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35104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874,3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Кинельский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м.р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1753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35318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1753,1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Большеглушицкий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396,3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34088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Алексеевский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31690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Жигулевск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352,8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34822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Пестравский м.р.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34575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17" marR="42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7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М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еханизм участия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ОМСУ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452902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23135"/>
              </p:ext>
            </p:extLst>
          </p:nvPr>
        </p:nvGraphicFramePr>
        <p:xfrm>
          <a:off x="179512" y="1611214"/>
          <a:ext cx="8791326" cy="2956322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812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принявших участие в решении вопросов развития городской среды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граждан,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+50%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Среднее значение индекса качества городской среды по Самарской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области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усл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ед.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100" b="1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городов с благоприятной средой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 общего количества городов Самарской области,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 мероприятия по 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благоустройству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обустроенных общественных пространств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), 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накопительным итогом начиная с 2019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года</a:t>
                      </a:r>
                      <a:endParaRPr lang="ru-RU" sz="11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151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+17%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468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624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Реализованы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проекты победителей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конкурса 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создание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комфортной городской среды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в малых городах и исторических поселениях, не менее 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ед. </a:t>
                      </a:r>
                      <a:r>
                        <a:rPr lang="ru-RU" sz="11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нарастающим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итогом</a:t>
                      </a:r>
                      <a:endParaRPr lang="ru-RU" sz="11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ru-RU" sz="1100" b="1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17487" y="4778783"/>
            <a:ext cx="489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74623" y="4813408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123728" y="764704"/>
            <a:ext cx="68254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Региональная составляющая федерального проекта 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«Формирование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комфортной городской среды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5253007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Реализация мероприятий по благоустройству общественных пространств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5913595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err="1" smtClean="0">
                <a:cs typeface="Times New Roman" pitchFamily="18" charset="0"/>
              </a:rPr>
              <a:t>Софинансирование</a:t>
            </a:r>
            <a:r>
              <a:rPr lang="ru-RU" dirty="0" smtClean="0">
                <a:cs typeface="Times New Roman" pitchFamily="18" charset="0"/>
              </a:rPr>
              <a:t> в размере </a:t>
            </a:r>
            <a:r>
              <a:rPr lang="ru-RU" dirty="0" smtClean="0">
                <a:cs typeface="Times New Roman" pitchFamily="18" charset="0"/>
              </a:rPr>
              <a:t>5% </a:t>
            </a:r>
            <a:r>
              <a:rPr lang="ru-RU" dirty="0" smtClean="0">
                <a:cs typeface="Times New Roman" pitchFamily="18" charset="0"/>
              </a:rPr>
              <a:t>от общего объема финансирования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/>
              <a:t>МИНИСТЕРСТВО СТРОИТЕЛЬСТВА САМАРСКОЙ ОБЛАСТИ</a:t>
            </a:r>
            <a:endParaRPr lang="ru-RU" sz="11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137160"/>
            <a:ext cx="4499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Наличие муниципальной программы благоустройства</a:t>
            </a:r>
            <a:endParaRPr lang="ru-RU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2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4505</TotalTime>
  <Words>1828</Words>
  <Application>Microsoft Office PowerPoint</Application>
  <PresentationFormat>Экран (4:3)</PresentationFormat>
  <Paragraphs>723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_ШАБЛОН_МЭР_СО - копия</vt:lpstr>
      <vt:lpstr>1__ШАБЛОН_МЭР_СО - копия</vt:lpstr>
      <vt:lpstr>Национальный проект  «Жилье и городская среда»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Крыпаев Дмитрий Григорьевич</cp:lastModifiedBy>
  <cp:revision>483</cp:revision>
  <cp:lastPrinted>2019-02-13T06:28:32Z</cp:lastPrinted>
  <dcterms:created xsi:type="dcterms:W3CDTF">2018-10-15T11:33:00Z</dcterms:created>
  <dcterms:modified xsi:type="dcterms:W3CDTF">2019-02-13T08:30:34Z</dcterms:modified>
</cp:coreProperties>
</file>