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56" r:id="rId2"/>
    <p:sldId id="447" r:id="rId3"/>
    <p:sldId id="453" r:id="rId4"/>
    <p:sldId id="423" r:id="rId5"/>
    <p:sldId id="389" r:id="rId6"/>
    <p:sldId id="431" r:id="rId7"/>
    <p:sldId id="443" r:id="rId8"/>
    <p:sldId id="434" r:id="rId9"/>
    <p:sldId id="435" r:id="rId10"/>
    <p:sldId id="452" r:id="rId11"/>
    <p:sldId id="440" r:id="rId12"/>
    <p:sldId id="433" r:id="rId13"/>
    <p:sldId id="444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70AD"/>
    <a:srgbClr val="FF0000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7905" autoAdjust="0"/>
  </p:normalViewPr>
  <p:slideViewPr>
    <p:cSldViewPr>
      <p:cViewPr varScale="1">
        <p:scale>
          <a:sx n="116" d="100"/>
          <a:sy n="116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dirty="0" smtClean="0"/>
            <a:t>Министерством транспорта и автомобильных дорог Самарской области заключены соглашения с администрациями </a:t>
          </a:r>
          <a:r>
            <a:rPr lang="ru-RU" sz="1200" dirty="0" err="1" smtClean="0"/>
            <a:t>г.о.Самара</a:t>
          </a:r>
          <a:r>
            <a:rPr lang="ru-RU" sz="1200" dirty="0" smtClean="0"/>
            <a:t> и </a:t>
          </a:r>
          <a:r>
            <a:rPr lang="ru-RU" sz="1200" dirty="0" err="1" smtClean="0"/>
            <a:t>г.о.Тольятти</a:t>
          </a:r>
          <a:r>
            <a:rPr lang="ru-RU" sz="1200" dirty="0" smtClean="0"/>
            <a:t> на предоставление субсидий, направленных на достижение показателей НП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dirty="0" smtClean="0"/>
            <a:t>Проведение конкурсных процедур, заключение государственных контрактов</a:t>
          </a:r>
          <a:endParaRPr lang="ru-RU" sz="1200" dirty="0"/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200" dirty="0" smtClean="0"/>
            <a:t>Предоставление отчета о достижении целевых показателей</a:t>
          </a:r>
          <a:endParaRPr lang="ru-RU" sz="1200" dirty="0"/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dirty="0" smtClean="0"/>
            <a:t>Направление отчетов в Федеральное дорожное агентство</a:t>
          </a:r>
          <a:endParaRPr lang="ru-RU" sz="1200" dirty="0"/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dirty="0" smtClean="0"/>
            <a:t>Министерством транспорта и автомобильных дорог Самарской области заключены соглашения с администрациями прочих муниципальных образований на предоставление субсидий</a:t>
          </a:r>
          <a:endParaRPr lang="ru-RU" sz="1200" dirty="0"/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714" custLinFactNeighborY="-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09707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6E2F5-81C1-4E75-A9A5-05CB8EFE79A3}" type="presOf" srcId="{A3A19B24-E52A-4D8C-A5E9-243A8D383B1D}" destId="{E2251EC6-3F1F-4B38-89EA-9E1F1756E961}" srcOrd="0" destOrd="0" presId="urn:microsoft.com/office/officeart/2005/8/layout/chevron2"/>
    <dgm:cxn modelId="{18545EDF-5485-456F-A9B7-550F343C7C42}" type="presOf" srcId="{9F498B76-3EE4-4602-A78C-15D9E80320BB}" destId="{0D45B5D4-74A9-4745-82BF-7F7EC6674E76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3F8DB435-44B7-44B8-B283-858C5AB353C3}" type="presOf" srcId="{58D19C99-580B-406A-8AEA-5663B00C6B4A}" destId="{41FD69C6-A14F-4709-9545-58E53B1A28DE}" srcOrd="0" destOrd="0" presId="urn:microsoft.com/office/officeart/2005/8/layout/chevron2"/>
    <dgm:cxn modelId="{D4BD0714-DEBC-4E7B-BAB2-39C574FB622B}" type="presOf" srcId="{22D01372-5103-45FD-AEF3-10F41C5A45C6}" destId="{7E8CD171-1DFF-4D86-82FD-A076CC7E9968}" srcOrd="0" destOrd="0" presId="urn:microsoft.com/office/officeart/2005/8/layout/chevron2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E17DEA93-43D5-4F7A-90E5-6ADF301872F7}" type="presOf" srcId="{FB19C509-4ECF-42E7-B6E4-AE95BE633D39}" destId="{BDA9976E-4F32-4256-929C-F18E32FF325D}" srcOrd="0" destOrd="0" presId="urn:microsoft.com/office/officeart/2005/8/layout/chevron2"/>
    <dgm:cxn modelId="{F4C1C8B2-F128-4F78-A29B-7CF054A24DB8}" type="presOf" srcId="{3C3B598B-2326-4143-B5A7-291373567E1D}" destId="{7B1E0604-8B42-46E5-9EBA-6D80DBC8C7CF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70F1F812-4D4D-42DF-8725-04E7FA62A118}" type="presOf" srcId="{784D0662-A36D-456F-A5F8-3B29132B6AE6}" destId="{50B2517D-C744-4886-BF54-51EC04172043}" srcOrd="0" destOrd="0" presId="urn:microsoft.com/office/officeart/2005/8/layout/chevron2"/>
    <dgm:cxn modelId="{46B8B67B-0204-4795-AB88-7EEF49F7E72D}" type="presOf" srcId="{94E3155B-4ED6-4209-81CF-BCCAE5ADB03C}" destId="{8741D36F-B451-4AD1-9535-36A252049CB4}" srcOrd="0" destOrd="0" presId="urn:microsoft.com/office/officeart/2005/8/layout/chevron2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DDE965FB-072B-4381-83BB-9FD5E5EF02B3}" type="presOf" srcId="{4E365CC9-30EE-46F9-A431-15C05F01AD2E}" destId="{AE8CAA23-0A65-4714-9B22-5967897F7A73}" srcOrd="0" destOrd="0" presId="urn:microsoft.com/office/officeart/2005/8/layout/chevron2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BF414F7F-2613-4DF0-8237-C8136404BD36}" type="presOf" srcId="{DC065604-3C78-4E61-B28D-8936202816AE}" destId="{62310BEA-3D89-46A8-9AF4-EE6404ABFE54}" srcOrd="0" destOrd="0" presId="urn:microsoft.com/office/officeart/2005/8/layout/chevron2"/>
    <dgm:cxn modelId="{B7E36D23-CABC-4C0A-9BD3-054A7F7F54ED}" type="presOf" srcId="{E321AE91-AE35-4A51-B2B8-CBFB5936F4B0}" destId="{FDF58E49-6AE5-413C-B425-4C45FF62302B}" srcOrd="0" destOrd="0" presId="urn:microsoft.com/office/officeart/2005/8/layout/chevron2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5871BFBD-8FF6-45DB-9C86-86904539378F}" type="presParOf" srcId="{AE8CAA23-0A65-4714-9B22-5967897F7A73}" destId="{8A3E5794-50BA-4A8B-BFA3-4D0E7CB97523}" srcOrd="0" destOrd="0" presId="urn:microsoft.com/office/officeart/2005/8/layout/chevron2"/>
    <dgm:cxn modelId="{CF2D72DF-855C-41E3-AE23-20E22C5B289E}" type="presParOf" srcId="{8A3E5794-50BA-4A8B-BFA3-4D0E7CB97523}" destId="{7E8CD171-1DFF-4D86-82FD-A076CC7E9968}" srcOrd="0" destOrd="0" presId="urn:microsoft.com/office/officeart/2005/8/layout/chevron2"/>
    <dgm:cxn modelId="{9075A72A-AD45-4511-BCA4-CDA334D924BA}" type="presParOf" srcId="{8A3E5794-50BA-4A8B-BFA3-4D0E7CB97523}" destId="{0D45B5D4-74A9-4745-82BF-7F7EC6674E76}" srcOrd="1" destOrd="0" presId="urn:microsoft.com/office/officeart/2005/8/layout/chevron2"/>
    <dgm:cxn modelId="{50F06ECD-8CB7-49C9-910C-5CDBDE516D5F}" type="presParOf" srcId="{AE8CAA23-0A65-4714-9B22-5967897F7A73}" destId="{51A08013-42D8-40A1-9F6F-949D4A0DD657}" srcOrd="1" destOrd="0" presId="urn:microsoft.com/office/officeart/2005/8/layout/chevron2"/>
    <dgm:cxn modelId="{C330A088-CEDD-4B47-91D3-46C0D3F7B13B}" type="presParOf" srcId="{AE8CAA23-0A65-4714-9B22-5967897F7A73}" destId="{7E8B1976-3235-48B4-9FF7-919B04E3004B}" srcOrd="2" destOrd="0" presId="urn:microsoft.com/office/officeart/2005/8/layout/chevron2"/>
    <dgm:cxn modelId="{2100D6C5-BF0F-4F32-9F49-93CB5C6ADF1F}" type="presParOf" srcId="{7E8B1976-3235-48B4-9FF7-919B04E3004B}" destId="{7B1E0604-8B42-46E5-9EBA-6D80DBC8C7CF}" srcOrd="0" destOrd="0" presId="urn:microsoft.com/office/officeart/2005/8/layout/chevron2"/>
    <dgm:cxn modelId="{5F4D656F-3ACF-430B-A139-DE6CCBC929F0}" type="presParOf" srcId="{7E8B1976-3235-48B4-9FF7-919B04E3004B}" destId="{41FD69C6-A14F-4709-9545-58E53B1A28DE}" srcOrd="1" destOrd="0" presId="urn:microsoft.com/office/officeart/2005/8/layout/chevron2"/>
    <dgm:cxn modelId="{FF1C20D2-0FEF-4C96-89A6-0593698B8A63}" type="presParOf" srcId="{AE8CAA23-0A65-4714-9B22-5967897F7A73}" destId="{650F0F5E-A4EE-4D60-9928-64C89E7AD282}" srcOrd="3" destOrd="0" presId="urn:microsoft.com/office/officeart/2005/8/layout/chevron2"/>
    <dgm:cxn modelId="{0E879D6C-52C1-4539-834C-BEA4DCCD42D9}" type="presParOf" srcId="{AE8CAA23-0A65-4714-9B22-5967897F7A73}" destId="{9E37C8F7-DE80-4A7E-B571-B5042582E4A3}" srcOrd="4" destOrd="0" presId="urn:microsoft.com/office/officeart/2005/8/layout/chevron2"/>
    <dgm:cxn modelId="{A2D407E2-4AF9-4532-9304-B88E7FC1B88D}" type="presParOf" srcId="{9E37C8F7-DE80-4A7E-B571-B5042582E4A3}" destId="{FDF58E49-6AE5-413C-B425-4C45FF62302B}" srcOrd="0" destOrd="0" presId="urn:microsoft.com/office/officeart/2005/8/layout/chevron2"/>
    <dgm:cxn modelId="{9F189928-20CF-46D3-B0D3-B9887C91B036}" type="presParOf" srcId="{9E37C8F7-DE80-4A7E-B571-B5042582E4A3}" destId="{8741D36F-B451-4AD1-9535-36A252049CB4}" srcOrd="1" destOrd="0" presId="urn:microsoft.com/office/officeart/2005/8/layout/chevron2"/>
    <dgm:cxn modelId="{5EC31F5B-9CD2-4C55-8803-6FC4A514088D}" type="presParOf" srcId="{AE8CAA23-0A65-4714-9B22-5967897F7A73}" destId="{7407DC9E-AF58-434D-B444-27A5BFFBAC89}" srcOrd="5" destOrd="0" presId="urn:microsoft.com/office/officeart/2005/8/layout/chevron2"/>
    <dgm:cxn modelId="{AEECF8EC-F576-4CF3-B0E2-1D39DF540775}" type="presParOf" srcId="{AE8CAA23-0A65-4714-9B22-5967897F7A73}" destId="{5A8844EC-C3E5-4C21-9A68-D6C26F58E50A}" srcOrd="6" destOrd="0" presId="urn:microsoft.com/office/officeart/2005/8/layout/chevron2"/>
    <dgm:cxn modelId="{31E99A77-3C88-4768-84D5-CFC26749D547}" type="presParOf" srcId="{5A8844EC-C3E5-4C21-9A68-D6C26F58E50A}" destId="{E2251EC6-3F1F-4B38-89EA-9E1F1756E961}" srcOrd="0" destOrd="0" presId="urn:microsoft.com/office/officeart/2005/8/layout/chevron2"/>
    <dgm:cxn modelId="{172902EE-7029-4E42-BA62-57FC64C0D866}" type="presParOf" srcId="{5A8844EC-C3E5-4C21-9A68-D6C26F58E50A}" destId="{BDA9976E-4F32-4256-929C-F18E32FF325D}" srcOrd="1" destOrd="0" presId="urn:microsoft.com/office/officeart/2005/8/layout/chevron2"/>
    <dgm:cxn modelId="{6A1558B6-3E53-4B08-AE12-1E4253E844F9}" type="presParOf" srcId="{AE8CAA23-0A65-4714-9B22-5967897F7A73}" destId="{25E3DC6A-B644-47BA-AF73-0DC5671C4021}" srcOrd="7" destOrd="0" presId="urn:microsoft.com/office/officeart/2005/8/layout/chevron2"/>
    <dgm:cxn modelId="{69AA9405-8296-481D-BAE6-39C37C6E359A}" type="presParOf" srcId="{AE8CAA23-0A65-4714-9B22-5967897F7A73}" destId="{17EEE1FF-6E04-4EC0-9DB5-C94B26F1E1EA}" srcOrd="8" destOrd="0" presId="urn:microsoft.com/office/officeart/2005/8/layout/chevron2"/>
    <dgm:cxn modelId="{385EEEF0-2EA0-4F38-8DB0-27A264F4FE89}" type="presParOf" srcId="{17EEE1FF-6E04-4EC0-9DB5-C94B26F1E1EA}" destId="{62310BEA-3D89-46A8-9AF4-EE6404ABFE54}" srcOrd="0" destOrd="0" presId="urn:microsoft.com/office/officeart/2005/8/layout/chevron2"/>
    <dgm:cxn modelId="{892D195B-ABA2-4DE5-877B-BB5124E2107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7" y="9428585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428585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543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28585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28585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58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1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72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8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1322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trans.samregion.ru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8460432" cy="1686049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Национальный проект «Безопасные и качественные автомобильные дороги»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699792" y="4293096"/>
            <a:ext cx="6184776" cy="115212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Министерство транспорта и автомобильных дорог Самарской области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Руководитель </a:t>
            </a: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проекта: </a:t>
            </a:r>
            <a:r>
              <a:rPr lang="ru-RU" dirty="0" err="1" smtClean="0">
                <a:latin typeface="Arial"/>
                <a:ea typeface="Arial"/>
                <a:cs typeface="Arial"/>
                <a:sym typeface="Arial"/>
              </a:rPr>
              <a:t>Пивкин</a:t>
            </a: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 Иван Иванович</a:t>
            </a:r>
            <a:endParaRPr lang="ru-RU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94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B8A-58FF-4BB4-B6B6-A98D4AC5AC54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05717"/>
              </p:ext>
            </p:extLst>
          </p:nvPr>
        </p:nvGraphicFramePr>
        <p:xfrm>
          <a:off x="1331640" y="2492896"/>
          <a:ext cx="6480427" cy="280831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492224"/>
                <a:gridCol w="1296166"/>
                <a:gridCol w="1296166"/>
                <a:gridCol w="1395871"/>
              </a:tblGrid>
              <a:tr h="1210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455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5181" marR="5181" marT="5181" marB="0" anchor="ctr"/>
                </a:tc>
              </a:tr>
              <a:tr h="4854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1" marR="5181" marT="5181" marB="0" anchor="ctr"/>
                </a:tc>
              </a:tr>
              <a:tr h="6570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116632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  <a:cs typeface="Arial" pitchFamily="34" charset="0"/>
              </a:rPr>
              <a:t>Национальный проект «Безопасные и качественные автомобильные дороги»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3548" y="834975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4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400" dirty="0"/>
              <a:t>Доля контрактов на осуществление дорожной деятельности </a:t>
            </a:r>
            <a:r>
              <a:rPr lang="ru-RU" sz="1400" dirty="0" smtClean="0"/>
              <a:t>в рамках реализации регионального проекта, предусматривающих использование новых технологий и материалов, включенных в Реестр новых и наилучших технологий, материалов и технологических решений повторного применения, % в </a:t>
            </a:r>
            <a:r>
              <a:rPr lang="ru-RU" sz="1400" dirty="0"/>
              <a:t>общем объеме новых государственных контрактов на выполнение работ по капитальному ремонту, ремонту и содержанию автомобильных </a:t>
            </a:r>
            <a:r>
              <a:rPr lang="ru-RU" sz="1400" dirty="0" smtClean="0"/>
              <a:t>дорог»</a:t>
            </a:r>
            <a:endParaRPr lang="ru-RU" sz="1400" dirty="0"/>
          </a:p>
          <a:p>
            <a:pPr algn="ctr"/>
            <a:r>
              <a:rPr lang="ru-RU" sz="1400" dirty="0">
                <a:solidFill>
                  <a:srgbClr val="000000"/>
                </a:solidFill>
              </a:rPr>
              <a:t>(нарастающим итогом)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4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4500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Шаблон для описания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механизма участия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условий участия ОМС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012330"/>
              </p:ext>
            </p:extLst>
          </p:nvPr>
        </p:nvGraphicFramePr>
        <p:xfrm>
          <a:off x="225860" y="1844824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0844" y="753785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990"/>
                </a:solidFill>
              </a:rPr>
              <a:t>КОНТАКТЫ:</a:t>
            </a:r>
            <a:endParaRPr lang="ru-RU" sz="1400" b="1" dirty="0">
              <a:solidFill>
                <a:srgbClr val="0039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844" y="1253698"/>
            <a:ext cx="4458574" cy="10233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Руководитель РС ФП: </a:t>
            </a:r>
            <a:r>
              <a:rPr lang="ru-RU" sz="12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Пивкин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Иван Иванович</a:t>
            </a:r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</a:t>
            </a:r>
            <a:r>
              <a:rPr lang="ru-RU" sz="1200" b="1" dirty="0">
                <a:solidFill>
                  <a:srgbClr val="FF0000"/>
                </a:solidFill>
              </a:rPr>
              <a:t>. </a:t>
            </a:r>
            <a:r>
              <a:rPr lang="ru-RU" sz="1050" b="1" dirty="0">
                <a:solidFill>
                  <a:srgbClr val="FF0000"/>
                </a:solidFill>
              </a:rPr>
              <a:t>8(846)331-35-22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endParaRPr lang="ru-RU" sz="1200" b="1" dirty="0" smtClean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050" b="1" dirty="0" smtClean="0">
                <a:solidFill>
                  <a:srgbClr val="FF0000"/>
                </a:solidFill>
              </a:rPr>
              <a:t>Сайт:</a:t>
            </a:r>
            <a:r>
              <a:rPr lang="en-US" sz="1400" u="sng" dirty="0">
                <a:hlinkClick r:id="rId2"/>
              </a:rPr>
              <a:t> </a:t>
            </a:r>
            <a:r>
              <a:rPr lang="en-US" sz="1050" b="1" dirty="0">
                <a:solidFill>
                  <a:srgbClr val="FF0000"/>
                </a:solidFill>
                <a:hlinkClick r:id="rId2"/>
              </a:rPr>
              <a:t>www.mintrans.samregion.ru</a:t>
            </a:r>
            <a:endParaRPr lang="en-US" sz="1050" b="1" dirty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050" b="1" dirty="0" smtClean="0">
                <a:solidFill>
                  <a:srgbClr val="FF0000"/>
                </a:solidFill>
              </a:rPr>
              <a:t>e</a:t>
            </a:r>
            <a:r>
              <a:rPr lang="ru-RU" sz="1050" b="1" dirty="0">
                <a:solidFill>
                  <a:srgbClr val="FF0000"/>
                </a:solidFill>
              </a:rPr>
              <a:t>-</a:t>
            </a:r>
            <a:r>
              <a:rPr lang="en-US" sz="1050" b="1" dirty="0">
                <a:solidFill>
                  <a:srgbClr val="FF0000"/>
                </a:solidFill>
              </a:rPr>
              <a:t>mail</a:t>
            </a:r>
            <a:r>
              <a:rPr lang="ru-RU" sz="1050" b="1" dirty="0" smtClean="0">
                <a:solidFill>
                  <a:srgbClr val="FF0000"/>
                </a:solidFill>
              </a:rPr>
              <a:t>: </a:t>
            </a:r>
            <a:r>
              <a:rPr lang="en-US" sz="1050" b="1" dirty="0">
                <a:solidFill>
                  <a:srgbClr val="FF0000"/>
                </a:solidFill>
              </a:rPr>
              <a:t>mintrans@samregion.ru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749" y="907673"/>
            <a:ext cx="8892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транспорта и автомобильных дорог Самарской области: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9418" y="1253697"/>
            <a:ext cx="4530066" cy="10233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Администратор РС ФП: Неретин Сергей Валерьевич</a:t>
            </a:r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 </a:t>
            </a:r>
            <a:r>
              <a:rPr lang="ru-RU" sz="1050" b="1" dirty="0">
                <a:solidFill>
                  <a:srgbClr val="FF0000"/>
                </a:solidFill>
              </a:rPr>
              <a:t>8(846)331-35-40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endParaRPr lang="ru-RU" sz="1200" b="1" dirty="0" smtClean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050" b="1" dirty="0" smtClean="0">
                <a:solidFill>
                  <a:srgbClr val="FF0000"/>
                </a:solidFill>
              </a:rPr>
              <a:t>Сайт</a:t>
            </a:r>
            <a:r>
              <a:rPr lang="ru-RU" sz="1400" b="1" dirty="0">
                <a:solidFill>
                  <a:srgbClr val="FF0000"/>
                </a:solidFill>
              </a:rPr>
              <a:t>: </a:t>
            </a:r>
            <a:r>
              <a:rPr lang="en-US" sz="1050" b="1" dirty="0">
                <a:solidFill>
                  <a:srgbClr val="FF0000"/>
                </a:solidFill>
                <a:hlinkClick r:id="rId2"/>
              </a:rPr>
              <a:t>www.mintrans.samregion.ru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050" b="1" dirty="0" smtClean="0">
                <a:solidFill>
                  <a:srgbClr val="FF0000"/>
                </a:solidFill>
              </a:rPr>
              <a:t>e</a:t>
            </a:r>
            <a:r>
              <a:rPr lang="ru-RU" sz="1050" b="1" dirty="0">
                <a:solidFill>
                  <a:srgbClr val="FF0000"/>
                </a:solidFill>
              </a:rPr>
              <a:t>-</a:t>
            </a:r>
            <a:r>
              <a:rPr lang="en-US" sz="1050" b="1" dirty="0">
                <a:solidFill>
                  <a:srgbClr val="FF0000"/>
                </a:solidFill>
              </a:rPr>
              <a:t>mail</a:t>
            </a:r>
            <a:r>
              <a:rPr lang="ru-RU" sz="1050" b="1" dirty="0" smtClean="0">
                <a:solidFill>
                  <a:srgbClr val="FF0000"/>
                </a:solidFill>
              </a:rPr>
              <a:t>: </a:t>
            </a:r>
            <a:r>
              <a:rPr lang="en-US" sz="1050" b="1" dirty="0">
                <a:solidFill>
                  <a:srgbClr val="FF0000"/>
                </a:solidFill>
              </a:rPr>
              <a:t>neretinsv@mail.ru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Безопасные и качественные автомобильные дороги</a:t>
            </a: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«Безопасные и качественные автомобильные дороги»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84879" y="1083513"/>
            <a:ext cx="5127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1. </a:t>
            </a:r>
            <a:r>
              <a:rPr lang="ru-RU" sz="1400" b="1" dirty="0"/>
              <a:t>«Дорожная сеть</a:t>
            </a:r>
            <a:r>
              <a:rPr lang="ru-RU" sz="1400" b="1" dirty="0" smtClean="0"/>
              <a:t>»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4860032" y="1083513"/>
            <a:ext cx="401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2. </a:t>
            </a:r>
            <a:r>
              <a:rPr lang="ru-RU" sz="1400" b="1" dirty="0"/>
              <a:t>«Общесистемные меры развития дорожного хозяйства»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164508" y="744959"/>
            <a:ext cx="4551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Кол-во РС ФП, входящих в состав: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0" y="1612532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показатели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34271"/>
              </p:ext>
            </p:extLst>
          </p:nvPr>
        </p:nvGraphicFramePr>
        <p:xfrm>
          <a:off x="84879" y="1951086"/>
          <a:ext cx="8515967" cy="4453128"/>
        </p:xfrm>
        <a:graphic>
          <a:graphicData uri="http://schemas.openxmlformats.org/drawingml/2006/table">
            <a:tbl>
              <a:tblPr firstRow="1" firstCol="1" bandRow="1"/>
              <a:tblGrid>
                <a:gridCol w="4123479"/>
                <a:gridCol w="695678"/>
                <a:gridCol w="695098"/>
                <a:gridCol w="686106"/>
                <a:gridCol w="600342"/>
                <a:gridCol w="600342"/>
                <a:gridCol w="549606"/>
                <a:gridCol w="565316"/>
              </a:tblGrid>
              <a:tr h="120258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2017</a:t>
                      </a:r>
                      <a:r>
                        <a:rPr lang="ru-RU" sz="105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автомобильных дорог регионального значения Самарской области, соответствующих нормативным требованиям, %</a:t>
                      </a:r>
                      <a:endParaRPr lang="ru-RU" sz="1200" b="1" u="none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протяженности дорожной сети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Самарско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-Тольяттинской городской агломерации, находящаяся в нормативном состоянии, 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47,1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69,7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81,6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85,0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549750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автомобильных дорог регионального и межмуниципального значения Самарской области, работающих в режиме перегрузки, в их общей протяженности, % 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1,6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  <a:tr h="519129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мест концентрации дорожно-транспортных происшествий (аварийно-опасных участков) на дорожной сети Самарской области, 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92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  <a:tr h="519129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контрактов на осуществление дорожной деятельности, предусматривающих использование новых технологий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  <a:tr h="519129">
                <a:tc>
                  <a:txBody>
                    <a:bodyPr/>
                    <a:lstStyle/>
                    <a:p>
                      <a:pPr marL="3048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контрактов на осуществление дорожной деятельности, предусматривающих выполнение работ на принципах контракта жизненного цикла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72635"/>
              </p:ext>
            </p:extLst>
          </p:nvPr>
        </p:nvGraphicFramePr>
        <p:xfrm>
          <a:off x="171696" y="5214317"/>
          <a:ext cx="8511947" cy="113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25"/>
                <a:gridCol w="460869"/>
                <a:gridCol w="864096"/>
                <a:gridCol w="864096"/>
                <a:gridCol w="936104"/>
                <a:gridCol w="936104"/>
                <a:gridCol w="936104"/>
                <a:gridCol w="911430"/>
                <a:gridCol w="1320819"/>
              </a:tblGrid>
              <a:tr h="3940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2021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2022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2019-2024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302716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Самарская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3060,1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11560,1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4296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2210,4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3687,1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6263,0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7064,0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6880,6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28132,1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E282341-7461-4278-8440-05D20DE090ED}"/>
              </a:ext>
            </a:extLst>
          </p:cNvPr>
          <p:cNvSpPr/>
          <p:nvPr/>
        </p:nvSpPr>
        <p:spPr>
          <a:xfrm>
            <a:off x="251520" y="4797152"/>
            <a:ext cx="1192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Ресурсы:</a:t>
            </a:r>
            <a:r>
              <a:rPr lang="ru-RU" sz="1600" b="1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49816" y="4895319"/>
            <a:ext cx="1173655" cy="318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cs typeface="Arial" panose="020B0604020202020204" pitchFamily="34" charset="0"/>
              </a:rPr>
              <a:t>тыс. рублей</a:t>
            </a:r>
            <a:endParaRPr lang="ru-RU" sz="1400" dirty="0"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72338"/>
              </p:ext>
            </p:extLst>
          </p:nvPr>
        </p:nvGraphicFramePr>
        <p:xfrm>
          <a:off x="107505" y="908720"/>
          <a:ext cx="8528091" cy="2770632"/>
        </p:xfrm>
        <a:graphic>
          <a:graphicData uri="http://schemas.openxmlformats.org/drawingml/2006/table">
            <a:tbl>
              <a:tblPr firstRow="1" firstCol="1" bandRow="1"/>
              <a:tblGrid>
                <a:gridCol w="4135603"/>
                <a:gridCol w="695678"/>
                <a:gridCol w="695098"/>
                <a:gridCol w="686106"/>
                <a:gridCol w="600342"/>
                <a:gridCol w="600342"/>
                <a:gridCol w="549606"/>
                <a:gridCol w="565316"/>
              </a:tblGrid>
              <a:tr h="120258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2017</a:t>
                      </a:r>
                      <a:r>
                        <a:rPr lang="ru-RU" sz="105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стационарных камер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фотовидеофиксации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нарушений правил дорожного движения на автомобильных дорогах федерального, регионального или межмуниципального, местного значения, % от базового количества 2017 года/шт.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914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внедренных интеллектуальных транспортных систем на территории Самарской области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549750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размещенных автоматических пунктов весогабаритного контроля транспортных средств на автомобильных дорогах регионального или межмуниципального значения 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9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611560" y="2099842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РС ФП «Дорожная сеть»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4944645" y="2108431"/>
            <a:ext cx="32523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РС ФП «Общесистемные меры развития дорожного хозяйства»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высшего уровня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66282" y="4206244"/>
            <a:ext cx="27020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7405" y="2390362"/>
            <a:ext cx="26283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</a:rPr>
              <a:t>1</a:t>
            </a:r>
            <a:r>
              <a:rPr lang="ru-RU" sz="1100" dirty="0"/>
              <a:t> Доля автомобильных дорог регионального значения Самарской области, соответствующих нормативным требованиям, </a:t>
            </a:r>
            <a:r>
              <a:rPr lang="ru-RU" sz="1100" dirty="0" smtClean="0"/>
              <a:t>%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2 </a:t>
            </a:r>
            <a:r>
              <a:rPr lang="ru-RU" sz="1100" dirty="0" smtClean="0"/>
              <a:t>Доля </a:t>
            </a:r>
            <a:r>
              <a:rPr lang="ru-RU" sz="1100" dirty="0"/>
              <a:t>протяженности дорожной сети </a:t>
            </a:r>
            <a:r>
              <a:rPr lang="ru-RU" sz="1100" dirty="0" err="1"/>
              <a:t>Самарско</a:t>
            </a:r>
            <a:r>
              <a:rPr lang="ru-RU" sz="1100" dirty="0"/>
              <a:t>-Тольяттинской городской </a:t>
            </a:r>
            <a:r>
              <a:rPr lang="ru-RU" sz="1100" dirty="0" smtClean="0"/>
              <a:t>агломерации</a:t>
            </a:r>
            <a:r>
              <a:rPr lang="ru-RU" sz="1100" dirty="0"/>
              <a:t>, находящаяся в нормативном состоянии, </a:t>
            </a:r>
            <a:r>
              <a:rPr lang="ru-RU" sz="1100" dirty="0" smtClean="0"/>
              <a:t>%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3 </a:t>
            </a:r>
            <a:r>
              <a:rPr lang="ru-RU" sz="1100" dirty="0" smtClean="0"/>
              <a:t>Доля </a:t>
            </a:r>
            <a:r>
              <a:rPr lang="ru-RU" sz="1100" dirty="0"/>
              <a:t>автомобильных дорог регионального и межмуниципального значения Самарской области, работающих в режиме перегрузки, в их общей протяженности, </a:t>
            </a:r>
            <a:r>
              <a:rPr lang="ru-RU" sz="1100" dirty="0" smtClean="0"/>
              <a:t>%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4 </a:t>
            </a:r>
            <a:r>
              <a:rPr lang="ru-RU" sz="1100" dirty="0" smtClean="0"/>
              <a:t>Количество </a:t>
            </a:r>
            <a:r>
              <a:rPr lang="ru-RU" sz="1100" dirty="0"/>
              <a:t>мест концентрации дорожно-транспортных происшествий (аварийно-опасных участков) на дорожной сети Самарской области, </a:t>
            </a:r>
            <a:r>
              <a:rPr lang="ru-RU" sz="1100" dirty="0" smtClean="0"/>
              <a:t>%</a:t>
            </a:r>
          </a:p>
          <a:p>
            <a:pPr algn="just">
              <a:buClr>
                <a:schemeClr val="accent1"/>
              </a:buClr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90979" y="2636912"/>
            <a:ext cx="28803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600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1 </a:t>
            </a:r>
            <a:r>
              <a:rPr lang="ru-RU" sz="1100" dirty="0"/>
              <a:t>Доля контрактов на осуществление дорожной </a:t>
            </a:r>
            <a:r>
              <a:rPr lang="ru-RU" sz="1100" dirty="0" smtClean="0"/>
              <a:t>деятельности, </a:t>
            </a:r>
            <a:r>
              <a:rPr lang="ru-RU" sz="1100" dirty="0"/>
              <a:t>предусматривающих использование новых </a:t>
            </a:r>
            <a:r>
              <a:rPr lang="ru-RU" sz="1100" dirty="0" smtClean="0"/>
              <a:t>технологий</a:t>
            </a:r>
            <a:endParaRPr lang="ru-RU" sz="1100" dirty="0"/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2</a:t>
            </a:r>
            <a:r>
              <a:rPr lang="ru-RU" sz="1100" dirty="0"/>
              <a:t>  Доля контрактов на осуществление дорожной </a:t>
            </a:r>
            <a:r>
              <a:rPr lang="ru-RU" sz="1100" dirty="0" smtClean="0"/>
              <a:t>деятельности, </a:t>
            </a:r>
            <a:r>
              <a:rPr lang="ru-RU" sz="1100" dirty="0"/>
              <a:t>предусматривающих выполнение работ на принципах контракта жизненного </a:t>
            </a:r>
            <a:r>
              <a:rPr lang="ru-RU" sz="1100" dirty="0" smtClean="0"/>
              <a:t>цикла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3</a:t>
            </a:r>
            <a:r>
              <a:rPr lang="ru-RU" sz="1100" dirty="0"/>
              <a:t> Количество стационарных камер </a:t>
            </a:r>
            <a:r>
              <a:rPr lang="ru-RU" sz="1100" dirty="0" err="1"/>
              <a:t>фотовидеофиксации</a:t>
            </a:r>
            <a:r>
              <a:rPr lang="ru-RU" sz="1100" dirty="0"/>
              <a:t> нарушений </a:t>
            </a:r>
            <a:r>
              <a:rPr lang="ru-RU" sz="1100" dirty="0" smtClean="0"/>
              <a:t>ПДД на </a:t>
            </a:r>
            <a:r>
              <a:rPr lang="ru-RU" sz="1100" dirty="0"/>
              <a:t>автомобильных дорогах федерального, регионального или межмуниципального, местного </a:t>
            </a:r>
            <a:r>
              <a:rPr lang="ru-RU" sz="1100" dirty="0" smtClean="0"/>
              <a:t>значения</a:t>
            </a:r>
            <a:endParaRPr lang="ru-RU" sz="11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1938" y="952015"/>
            <a:ext cx="3027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1 </a:t>
            </a:r>
            <a:r>
              <a:rPr lang="ru-RU" sz="1100" dirty="0"/>
              <a:t>увеличение </a:t>
            </a:r>
            <a:r>
              <a:rPr lang="ru-RU" sz="1100" dirty="0" smtClean="0"/>
              <a:t>доли </a:t>
            </a:r>
            <a:r>
              <a:rPr lang="ru-RU" sz="1100" dirty="0"/>
              <a:t>автомобильных дорог регионального </a:t>
            </a:r>
            <a:r>
              <a:rPr lang="ru-RU" sz="1100" dirty="0" smtClean="0"/>
              <a:t>значения, </a:t>
            </a:r>
            <a:r>
              <a:rPr lang="ru-RU" sz="1100" dirty="0"/>
              <a:t>соответствующих нормативным </a:t>
            </a:r>
            <a:r>
              <a:rPr lang="ru-RU" sz="1100" dirty="0" smtClean="0"/>
              <a:t>требованиям, до 50%, дорожной сети городских агломераций до 85%</a:t>
            </a:r>
            <a:endParaRPr lang="ru-RU" sz="1100" b="1" dirty="0" smtClean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13059" y="1711510"/>
            <a:ext cx="459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РС ФП: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896" y="2323875"/>
            <a:ext cx="16291" cy="405486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275856" y="999702"/>
            <a:ext cx="27363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2 </a:t>
            </a:r>
            <a:r>
              <a:rPr lang="ru-RU" sz="1100" dirty="0"/>
              <a:t>Снижение </a:t>
            </a:r>
            <a:r>
              <a:rPr lang="ru-RU" sz="1100" dirty="0" smtClean="0"/>
              <a:t>доли </a:t>
            </a:r>
            <a:r>
              <a:rPr lang="ru-RU" sz="1100" dirty="0"/>
              <a:t>автомобильных дорог регионального </a:t>
            </a:r>
            <a:r>
              <a:rPr lang="ru-RU" sz="1100" dirty="0" smtClean="0"/>
              <a:t>значения, </a:t>
            </a:r>
            <a:r>
              <a:rPr lang="ru-RU" sz="1100" dirty="0"/>
              <a:t>работающих в режиме перегрузки, </a:t>
            </a:r>
            <a:r>
              <a:rPr lang="ru-RU" sz="1100" dirty="0" smtClean="0"/>
              <a:t>на </a:t>
            </a:r>
            <a:r>
              <a:rPr lang="ru-RU" sz="1100" dirty="0"/>
              <a:t>10</a:t>
            </a:r>
            <a:r>
              <a:rPr lang="ru-RU" sz="1100" dirty="0" smtClean="0"/>
              <a:t>%</a:t>
            </a:r>
            <a:endParaRPr lang="ru-RU" sz="1100" b="1" dirty="0" smtClean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42983" y="998182"/>
            <a:ext cx="30598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b="1" dirty="0" smtClean="0">
                <a:solidFill>
                  <a:srgbClr val="00B050"/>
                </a:solidFill>
                <a:ea typeface="Calibri"/>
                <a:cs typeface="Times New Roman"/>
              </a:rPr>
              <a:t>3 </a:t>
            </a:r>
            <a:r>
              <a:rPr lang="ru-RU" sz="1100" dirty="0"/>
              <a:t>Снижение </a:t>
            </a:r>
            <a:r>
              <a:rPr lang="ru-RU" sz="1100" dirty="0" smtClean="0"/>
              <a:t>количества </a:t>
            </a:r>
            <a:r>
              <a:rPr lang="ru-RU" sz="1100" dirty="0"/>
              <a:t>мест концентрации </a:t>
            </a:r>
            <a:r>
              <a:rPr lang="ru-RU" sz="1100" dirty="0" smtClean="0"/>
              <a:t>ДТП в </a:t>
            </a:r>
            <a:r>
              <a:rPr lang="ru-RU" sz="1100" dirty="0"/>
              <a:t>два раза </a:t>
            </a:r>
            <a:endParaRPr lang="ru-RU" sz="1100" b="1" dirty="0">
              <a:solidFill>
                <a:srgbClr val="00B05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287411" y="6333277"/>
            <a:ext cx="2374206" cy="950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6386273" y="6333277"/>
            <a:ext cx="25732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804394" y="2636912"/>
            <a:ext cx="2280233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600" dirty="0">
              <a:solidFill>
                <a:srgbClr val="0070C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</a:rPr>
              <a:t>4</a:t>
            </a:r>
            <a:r>
              <a:rPr lang="ru-RU" sz="1100" dirty="0" smtClean="0"/>
              <a:t> </a:t>
            </a:r>
            <a:r>
              <a:rPr lang="ru-RU" sz="1100" dirty="0"/>
              <a:t>Количество внедренных интеллектуальных транспортных систем на территории Самарской области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5</a:t>
            </a:r>
            <a:r>
              <a:rPr lang="ru-RU" sz="1100" dirty="0"/>
              <a:t> Количество размещенных автоматических пунктов весогабаритного контроля транспортных средств на автомобильных дорогах регионального или межмуниципального значения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52339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ОМСУ должны обеспечить принятие муниципальных программ, включающих мероприятия по реализации Национального проекта «Безопасные и качественные автомобильные дороги»</a:t>
            </a: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0480" algn="ctr"/>
            <a:r>
              <a:rPr lang="ru-RU" sz="1400" dirty="0" smtClean="0">
                <a:ea typeface="Calibri"/>
                <a:cs typeface="Times New Roman"/>
              </a:rPr>
              <a:t>Показатель «</a:t>
            </a:r>
            <a:r>
              <a:rPr lang="ru-RU" sz="1400" dirty="0"/>
              <a:t>Доля протяженности дорожной сети </a:t>
            </a:r>
            <a:r>
              <a:rPr lang="ru-RU" sz="1400" dirty="0" err="1" smtClean="0"/>
              <a:t>Самарско</a:t>
            </a:r>
            <a:r>
              <a:rPr lang="ru-RU" sz="1400" dirty="0" smtClean="0"/>
              <a:t> -</a:t>
            </a:r>
            <a:r>
              <a:rPr lang="ru-RU" sz="1400" dirty="0"/>
              <a:t>Тольяттинской городской агломерации, находящаяся в нормативном состоянии, %</a:t>
            </a:r>
            <a:r>
              <a:rPr lang="ru-RU" sz="1400" dirty="0" smtClean="0">
                <a:ea typeface="Calibri"/>
                <a:cs typeface="Times New Roman"/>
              </a:rPr>
              <a:t> до </a:t>
            </a:r>
            <a:r>
              <a:rPr lang="ru-RU" sz="1400" dirty="0">
                <a:ea typeface="Calibri"/>
                <a:cs typeface="Times New Roman"/>
              </a:rPr>
              <a:t>2024 </a:t>
            </a:r>
            <a:r>
              <a:rPr lang="ru-RU" sz="1400" dirty="0" smtClean="0">
                <a:ea typeface="Calibri"/>
                <a:cs typeface="Times New Roman"/>
              </a:rPr>
              <a:t>года (</a:t>
            </a:r>
            <a:r>
              <a:rPr lang="ru-RU" sz="1400" dirty="0">
                <a:ea typeface="Calibri"/>
                <a:cs typeface="Times New Roman"/>
              </a:rPr>
              <a:t>нарастающим итогом</a:t>
            </a:r>
            <a:r>
              <a:rPr lang="ru-RU" sz="1400" dirty="0" smtClean="0">
                <a:ea typeface="Calibri"/>
                <a:cs typeface="Times New Roman"/>
              </a:rPr>
              <a:t>)</a:t>
            </a:r>
            <a:endParaRPr lang="ru-RU" sz="1400" b="1" dirty="0"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32062"/>
              </p:ext>
            </p:extLst>
          </p:nvPr>
        </p:nvGraphicFramePr>
        <p:xfrm>
          <a:off x="2105726" y="2132856"/>
          <a:ext cx="4932548" cy="237626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737434"/>
                <a:gridCol w="1011855"/>
                <a:gridCol w="1132060"/>
                <a:gridCol w="1051199"/>
              </a:tblGrid>
              <a:tr h="1089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415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60,2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64,7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4083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630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66786"/>
              </p:ext>
            </p:extLst>
          </p:nvPr>
        </p:nvGraphicFramePr>
        <p:xfrm>
          <a:off x="107504" y="1499266"/>
          <a:ext cx="8791326" cy="2945890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148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Доля автомобильных дорог регионального значения Самарской области, соответствующих нормативным требованиям,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27,3</a:t>
                      </a:r>
                      <a:endParaRPr lang="ru-RU" sz="13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Доля протяженности дорожной сети </a:t>
                      </a:r>
                      <a:r>
                        <a:rPr lang="ru-RU" sz="1200" dirty="0" err="1" smtClean="0"/>
                        <a:t>Самарско</a:t>
                      </a:r>
                      <a:r>
                        <a:rPr lang="ru-RU" sz="1200" dirty="0" smtClean="0"/>
                        <a:t>-Тольяттинской городской агломерации, находящаяся в нормативном состоянии,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47,1</a:t>
                      </a:r>
                      <a:endParaRPr lang="ru-RU" sz="13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69,7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81,6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85,0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695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Доля автомобильных дорог регионального и межмуниципального значения Самарской области, работающих в режиме перегрузки, в их общей протяженности,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1,6</a:t>
                      </a:r>
                      <a:endParaRPr lang="ru-RU" sz="13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Количество мест концентрации дорожно-транспортных происшествий (аварийно-опасных участков) на дорожной сети Самарской области,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100</a:t>
                      </a:r>
                      <a:endParaRPr lang="ru-RU" sz="13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92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4546815"/>
            <a:ext cx="489203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30138" y="5577190"/>
            <a:ext cx="419802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0" y="791380"/>
            <a:ext cx="4803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ЗАДАЧА: </a:t>
            </a:r>
            <a:r>
              <a:rPr lang="ru-RU" sz="1200" dirty="0" smtClean="0"/>
              <a:t>Реализация программ дорожной  деятельности в отношении автомобильных дорог общего пользования, объектов улично-дорожной сети</a:t>
            </a:r>
            <a:endParaRPr lang="ru-RU" sz="1200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796014"/>
              </p:ext>
            </p:extLst>
          </p:nvPr>
        </p:nvGraphicFramePr>
        <p:xfrm>
          <a:off x="4097428" y="4609796"/>
          <a:ext cx="4896542" cy="93573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2265"/>
                <a:gridCol w="905947"/>
                <a:gridCol w="918210"/>
                <a:gridCol w="1080120"/>
              </a:tblGrid>
              <a:tr h="2499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тыс. руб.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ФБ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ОБ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2019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2020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 2021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64179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1806,2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3290,4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4949,8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3881279" y="787216"/>
            <a:ext cx="51399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РС ФП «Дорожная сеть»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84168" y="4738479"/>
            <a:ext cx="0" cy="44095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021906" y="4738479"/>
            <a:ext cx="0" cy="41214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968725" y="4696856"/>
            <a:ext cx="0" cy="44095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880931" y="5877272"/>
            <a:ext cx="4096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/>
              <a:t>Проведение </a:t>
            </a:r>
            <a:r>
              <a:rPr lang="ru-RU" sz="1200" b="1" dirty="0"/>
              <a:t>работ на автомобильных дорогах (улицах), входящих в состав </a:t>
            </a:r>
            <a:r>
              <a:rPr lang="ru-RU" sz="1200" b="1" dirty="0" err="1" smtClean="0"/>
              <a:t>Самарско</a:t>
            </a:r>
            <a:r>
              <a:rPr lang="ru-RU" sz="1200" b="1" dirty="0" smtClean="0"/>
              <a:t> -</a:t>
            </a:r>
            <a:r>
              <a:rPr lang="ru-RU" sz="1200" b="1" dirty="0"/>
              <a:t>Тольяттинской городской агломерации</a:t>
            </a:r>
            <a:endParaRPr lang="ru-RU" sz="1200" dirty="0">
              <a:cs typeface="Times New Roman" pitchFamily="18" charset="0"/>
            </a:endParaRP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endParaRPr lang="ru-RU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559" y="5016583"/>
            <a:ext cx="40964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200" b="1" dirty="0"/>
              <a:t>В рамках субсидий, выделяемых муниципалитетами(3,9 млн руб.), а также средств местных дорожных фондов (850 млн руб.), органы местного самоуправления должны реализовать перечень мероприятий по повышению безопасности дорожного движения, разработанный УГИБДД  по Самарской области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6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600" dirty="0"/>
              <a:t>Количество мест концентрации </a:t>
            </a:r>
            <a:r>
              <a:rPr lang="ru-RU" sz="1600" dirty="0" smtClean="0"/>
              <a:t>ДТП </a:t>
            </a:r>
            <a:r>
              <a:rPr lang="ru-RU" sz="1600" dirty="0"/>
              <a:t>на дорожной сети Самарской области, %</a:t>
            </a:r>
            <a:r>
              <a:rPr lang="ru-RU" sz="16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6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33282"/>
              </p:ext>
            </p:extLst>
          </p:nvPr>
        </p:nvGraphicFramePr>
        <p:xfrm>
          <a:off x="67197" y="1556793"/>
          <a:ext cx="4432795" cy="482866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33334"/>
                <a:gridCol w="1055635"/>
                <a:gridCol w="949614"/>
                <a:gridCol w="894212"/>
              </a:tblGrid>
              <a:tr h="46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812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2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2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148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61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Жигулёвск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Октябрьск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Чапаевск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Большеглушицкий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20523"/>
              </p:ext>
            </p:extLst>
          </p:nvPr>
        </p:nvGraphicFramePr>
        <p:xfrm>
          <a:off x="4644007" y="1556792"/>
          <a:ext cx="4377293" cy="3619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Елховский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38017" y="1050231"/>
            <a:ext cx="1077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Задача: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5805" y="1307225"/>
            <a:ext cx="67712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ea typeface="Arial" charset="0"/>
                <a:cs typeface="Arial" charset="0"/>
              </a:rPr>
              <a:t>Создание механизмов экономического стимулирования сохранности автомобильных дорог регионального и местного значения</a:t>
            </a:r>
            <a:endParaRPr lang="ru-RU" sz="1200" u="sng" dirty="0">
              <a:solidFill>
                <a:srgbClr val="00B05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5238"/>
              </p:ext>
            </p:extLst>
          </p:nvPr>
        </p:nvGraphicFramePr>
        <p:xfrm>
          <a:off x="38017" y="1700808"/>
          <a:ext cx="8895100" cy="3132732"/>
        </p:xfrm>
        <a:graphic>
          <a:graphicData uri="http://schemas.openxmlformats.org/drawingml/2006/table">
            <a:tbl>
              <a:tblPr/>
              <a:tblGrid>
                <a:gridCol w="4172919"/>
                <a:gridCol w="645308"/>
                <a:gridCol w="789701"/>
                <a:gridCol w="751576"/>
                <a:gridCol w="655976"/>
                <a:gridCol w="655976"/>
                <a:gridCol w="655976"/>
                <a:gridCol w="567668"/>
              </a:tblGrid>
              <a:tr h="1790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Целевой показатель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6057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контрактов на осуществление дорожной деятельности, предусматривающих использование новых технологий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5627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контрактов на осуществление дорожной деятельности, предусматривающих выполнение работ на принципах контракта жизненного цикла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6583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стационарных камер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фотовидеофиксации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нарушений ПДД на автомобильных дорогах, % от базового количества 2017 года/шт.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</a:t>
                      </a:r>
                      <a:r>
                        <a:rPr lang="en-US" sz="1100" dirty="0" smtClean="0"/>
                        <a:t>/</a:t>
                      </a:r>
                      <a:r>
                        <a:rPr lang="ru-RU" sz="1100" dirty="0" smtClean="0"/>
                        <a:t>914</a:t>
                      </a:r>
                      <a:endParaRPr lang="ru-RU" sz="1100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211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1929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017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внедренных интеллектуальных транспортных систем на территории Самарской области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017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размещенных автоматических пунктов весогабаритного контроля транспортных средств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4697" y="4928783"/>
            <a:ext cx="3582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sz="1600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r>
              <a:rPr lang="en-US" sz="1600" b="1" u="sng" dirty="0" smtClean="0">
                <a:solidFill>
                  <a:srgbClr val="FF0000"/>
                </a:solidFill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обеспечить: </a:t>
            </a:r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089780" y="1219508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3889895" y="722450"/>
            <a:ext cx="5139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Федеральный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проект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</a:t>
            </a:r>
            <a:r>
              <a:rPr lang="ru-RU" sz="1600" b="1" dirty="0"/>
              <a:t>Общесистемные меры развития дорожного хозяйства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649471"/>
              </p:ext>
            </p:extLst>
          </p:nvPr>
        </p:nvGraphicFramePr>
        <p:xfrm>
          <a:off x="4124692" y="4789246"/>
          <a:ext cx="4896542" cy="84124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2265"/>
                <a:gridCol w="905947"/>
                <a:gridCol w="918210"/>
                <a:gridCol w="1080120"/>
              </a:tblGrid>
              <a:tr h="170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тыс. руб.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ФБ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ОБ</a:t>
                      </a: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2019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2020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 2021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55783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122,8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>
            <a:off x="6084168" y="4956524"/>
            <a:ext cx="0" cy="44095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867048" y="4912418"/>
            <a:ext cx="0" cy="41214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84368" y="4928783"/>
            <a:ext cx="0" cy="44095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05180" y="5536172"/>
            <a:ext cx="404942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05180" y="5805264"/>
            <a:ext cx="40964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100" b="1" dirty="0"/>
              <a:t>Размещение автоматических пунктов весогабаритного контроля транспортных средств на автомобильных дорогах регионального или межмуниципального значения</a:t>
            </a:r>
            <a:endParaRPr lang="ru-RU" sz="1100" dirty="0"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5805" y="5517252"/>
            <a:ext cx="40964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100" b="1" dirty="0"/>
              <a:t>Администрации </a:t>
            </a:r>
            <a:r>
              <a:rPr lang="ru-RU" sz="1100" b="1" dirty="0" err="1"/>
              <a:t>г.о.Самара</a:t>
            </a:r>
            <a:r>
              <a:rPr lang="ru-RU" sz="1100" b="1" dirty="0"/>
              <a:t> и </a:t>
            </a:r>
            <a:r>
              <a:rPr lang="ru-RU" sz="1100" b="1" dirty="0" err="1"/>
              <a:t>г.о.Тольятти</a:t>
            </a:r>
            <a:r>
              <a:rPr lang="ru-RU" sz="1100" b="1" dirty="0"/>
              <a:t> </a:t>
            </a:r>
            <a:r>
              <a:rPr lang="ru-RU" sz="1100" b="1" dirty="0" smtClean="0"/>
              <a:t>должны </a:t>
            </a:r>
            <a:r>
              <a:rPr lang="ru-RU" sz="1100" b="1" dirty="0"/>
              <a:t>обеспечить заключение контрактов </a:t>
            </a:r>
            <a:r>
              <a:rPr lang="ru-RU" sz="1100" dirty="0"/>
              <a:t>на осуществление дорожной деятельности, предусматривающих выполнение работ на принципах контракта жизненного </a:t>
            </a:r>
            <a:r>
              <a:rPr lang="ru-RU" sz="1100" dirty="0" smtClean="0"/>
              <a:t>цикла и </a:t>
            </a:r>
            <a:endParaRPr lang="ru-RU" sz="1100" dirty="0"/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endParaRPr lang="ru-RU" sz="11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28203" y="744959"/>
            <a:ext cx="911583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ea typeface="Calibri"/>
                <a:cs typeface="Times New Roman"/>
              </a:rPr>
              <a:t>Показатель «Доля контрактов на осуществление дорожной деятельности в рамках реализации регионального проекта, предусматривающих выполнение работ на принципах контракта жизненного цикла, предусматривающего объединение в один контракт различных видов дорожных работ, % в общем объеме новых государственных контрактов на выполнение работ по капитальному ремонту, ремонту и содержанию автомобильных дорог»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ea typeface="Calibri"/>
                <a:cs typeface="Times New Roman"/>
              </a:rPr>
              <a:t>(нарастающим итогом)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 </a:t>
            </a:r>
            <a:endParaRPr lang="ru-RU" sz="14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354872"/>
              </p:ext>
            </p:extLst>
          </p:nvPr>
        </p:nvGraphicFramePr>
        <p:xfrm>
          <a:off x="1187624" y="2636912"/>
          <a:ext cx="6840759" cy="266429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630799"/>
                <a:gridCol w="1368237"/>
                <a:gridCol w="1368237"/>
                <a:gridCol w="1473486"/>
              </a:tblGrid>
              <a:tr h="116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96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5181" marR="5181" marT="5181" marB="0" anchor="ctr"/>
                </a:tc>
              </a:tr>
              <a:tr h="46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1" marR="5181" marT="5181" marB="0" anchor="ctr"/>
                </a:tc>
              </a:tr>
              <a:tr h="633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4355</TotalTime>
  <Words>1693</Words>
  <Application>Microsoft Office PowerPoint</Application>
  <PresentationFormat>Экран (4:3)</PresentationFormat>
  <Paragraphs>528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_ШАБЛОН_МЭР_СО - копия</vt:lpstr>
      <vt:lpstr>Национальный проект «Безопасные и качественные автомобильные дороги»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Хохлова-Королева Дарья Сергеевна</cp:lastModifiedBy>
  <cp:revision>485</cp:revision>
  <cp:lastPrinted>2019-02-12T15:31:22Z</cp:lastPrinted>
  <dcterms:created xsi:type="dcterms:W3CDTF">2018-10-15T11:33:00Z</dcterms:created>
  <dcterms:modified xsi:type="dcterms:W3CDTF">2019-02-13T06:24:55Z</dcterms:modified>
</cp:coreProperties>
</file>