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notesMasterIdLst>
    <p:notesMasterId r:id="rId19"/>
  </p:notesMasterIdLst>
  <p:sldIdLst>
    <p:sldId id="338" r:id="rId2"/>
    <p:sldId id="353" r:id="rId3"/>
    <p:sldId id="331" r:id="rId4"/>
    <p:sldId id="332" r:id="rId5"/>
    <p:sldId id="357" r:id="rId6"/>
    <p:sldId id="358" r:id="rId7"/>
    <p:sldId id="359" r:id="rId8"/>
    <p:sldId id="351" r:id="rId9"/>
    <p:sldId id="361" r:id="rId10"/>
    <p:sldId id="322" r:id="rId11"/>
    <p:sldId id="352" r:id="rId12"/>
    <p:sldId id="362" r:id="rId13"/>
    <p:sldId id="323" r:id="rId14"/>
    <p:sldId id="360" r:id="rId15"/>
    <p:sldId id="354" r:id="rId16"/>
    <p:sldId id="356" r:id="rId17"/>
    <p:sldId id="269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513"/>
    <a:srgbClr val="CC00FF"/>
    <a:srgbClr val="66FF33"/>
    <a:srgbClr val="F6AB48"/>
    <a:srgbClr val="0000FF"/>
    <a:srgbClr val="ECACDE"/>
    <a:srgbClr val="A89DFB"/>
    <a:srgbClr val="B1C400"/>
    <a:srgbClr val="ADA3F5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61" autoAdjust="0"/>
  </p:normalViewPr>
  <p:slideViewPr>
    <p:cSldViewPr>
      <p:cViewPr>
        <p:scale>
          <a:sx n="89" d="100"/>
          <a:sy n="89" d="100"/>
        </p:scale>
        <p:origin x="-227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0000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dLbl>
              <c:idx val="0"/>
              <c:layout>
                <c:manualLayout>
                  <c:x val="3.0864197530864339E-3"/>
                  <c:y val="-1.476014760147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975308641975391E-2"/>
                  <c:y val="-1.476014760147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89</c:v>
                </c:pt>
                <c:pt idx="1">
                  <c:v>67</c:v>
                </c:pt>
                <c:pt idx="2">
                  <c:v>60</c:v>
                </c:pt>
                <c:pt idx="3">
                  <c:v>49</c:v>
                </c:pt>
                <c:pt idx="4">
                  <c:v>47</c:v>
                </c:pt>
                <c:pt idx="5">
                  <c:v>52</c:v>
                </c:pt>
                <c:pt idx="6">
                  <c:v>50</c:v>
                </c:pt>
                <c:pt idx="7">
                  <c:v>31</c:v>
                </c:pt>
                <c:pt idx="8">
                  <c:v>44</c:v>
                </c:pt>
                <c:pt idx="9">
                  <c:v>38</c:v>
                </c:pt>
                <c:pt idx="10">
                  <c:v>46</c:v>
                </c:pt>
                <c:pt idx="11">
                  <c:v>32</c:v>
                </c:pt>
                <c:pt idx="12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женщин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7.7160493827160949E-3"/>
                  <c:y val="-2.95202952029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45679012345751E-2"/>
                  <c:y val="-2.361623616236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8888888888889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802469135802566E-2"/>
                  <c:y val="-5.90405904059041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83E-3"/>
                  <c:y val="5.9040590405903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888888888888878E-2"/>
                  <c:y val="2.9520295202950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345679012345751E-2"/>
                  <c:y val="2.9520295202950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802469135802469E-2"/>
                  <c:y val="-5.90405904059041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7.7160493827160949E-3"/>
                  <c:y val="5.9040590405903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10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6</c:v>
                </c:pt>
                <c:pt idx="6">
                  <c:v>6</c:v>
                </c:pt>
                <c:pt idx="7">
                  <c:v>2</c:v>
                </c:pt>
                <c:pt idx="8">
                  <c:v>4</c:v>
                </c:pt>
                <c:pt idx="9">
                  <c:v>0</c:v>
                </c:pt>
                <c:pt idx="10">
                  <c:v>2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0373248"/>
        <c:axId val="60407808"/>
        <c:axId val="0"/>
      </c:bar3DChart>
      <c:catAx>
        <c:axId val="6037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407808"/>
        <c:crosses val="autoZero"/>
        <c:auto val="1"/>
        <c:lblAlgn val="ctr"/>
        <c:lblOffset val="100"/>
        <c:noMultiLvlLbl val="0"/>
      </c:catAx>
      <c:valAx>
        <c:axId val="6040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charset="0"/>
                <a:ea typeface="Times New Roman" charset="0"/>
                <a:cs typeface="Times New Roman" charset="0"/>
              </a:defRPr>
            </a:pPr>
            <a:endParaRPr lang="ru-RU"/>
          </a:p>
        </c:txPr>
        <c:crossAx val="60373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08169155138206"/>
          <c:y val="0.28936060271525438"/>
          <c:w val="0.20779245756295187"/>
          <c:h val="0.150243556986360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42227080723539E-2"/>
          <c:y val="0"/>
          <c:w val="0.49559456316591727"/>
          <c:h val="0.873854225368625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случаев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48384741942052E-3"/>
                  <c:y val="-1.8936891430306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708371577991206E-2"/>
                  <c:y val="-2.2310249302251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952773649407201E-2"/>
                  <c:y val="-2.5157146658262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неудовлетворительная организация производства работ</c:v>
                </c:pt>
                <c:pt idx="1">
                  <c:v>нарушение требований безопасности при эксплуатации транспортных средств</c:v>
                </c:pt>
                <c:pt idx="2">
                  <c:v>нарушение правил дорожного движения</c:v>
                </c:pt>
                <c:pt idx="3">
                  <c:v>нарушение работником трудового распорядка и дисциплины труда</c:v>
                </c:pt>
                <c:pt idx="4">
                  <c:v>нарушение технологического процесса</c:v>
                </c:pt>
                <c:pt idx="5">
                  <c:v>неудовлетворительное техническое состояние зданий, сооружений, территории</c:v>
                </c:pt>
                <c:pt idx="6">
                  <c:v>недостатки в содержании рабочих мест</c:v>
                </c:pt>
                <c:pt idx="7">
                  <c:v>неприменение средств индивидуальной защиты</c:v>
                </c:pt>
                <c:pt idx="8">
                  <c:v>другие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0.47140000000000032</c:v>
                </c:pt>
                <c:pt idx="1">
                  <c:v>4.2900000000000021E-2</c:v>
                </c:pt>
                <c:pt idx="2">
                  <c:v>0.14290000000000014</c:v>
                </c:pt>
                <c:pt idx="3">
                  <c:v>1.43E-2</c:v>
                </c:pt>
                <c:pt idx="4">
                  <c:v>1.43E-2</c:v>
                </c:pt>
                <c:pt idx="5">
                  <c:v>7.1400000000000019E-2</c:v>
                </c:pt>
                <c:pt idx="6">
                  <c:v>2.86E-2</c:v>
                </c:pt>
                <c:pt idx="7">
                  <c:v>2.86E-2</c:v>
                </c:pt>
                <c:pt idx="8">
                  <c:v>0.18570000000000014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363410594508163"/>
          <c:y val="0"/>
          <c:w val="0.3576306797234815"/>
          <c:h val="1"/>
        </c:manualLayout>
      </c:layout>
      <c:overlay val="0"/>
      <c:txPr>
        <a:bodyPr rot="0" vert="horz"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160493827161175E-3"/>
                  <c:y val="-2.361623616236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98E-2"/>
                  <c:y val="-1.4760147601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месяца 2022</c:v>
                </c:pt>
                <c:pt idx="1">
                  <c:v>4 месяца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Тяжелые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3E-2"/>
                  <c:y val="-2.361623616236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2.361623616236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месяца 2022</c:v>
                </c:pt>
                <c:pt idx="1">
                  <c:v>4 месяца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</c:v>
                </c:pt>
                <c:pt idx="1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Смертельные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3E-2"/>
                  <c:y val="-1.4760147601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411237782696592E-2"/>
                  <c:y val="-3.1308346927143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месяца 2022</c:v>
                </c:pt>
                <c:pt idx="1">
                  <c:v>4 месяца 2023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872236418175826E-2"/>
                  <c:y val="-7.8000628918457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872592503966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месяца 2022</c:v>
                </c:pt>
                <c:pt idx="1">
                  <c:v>4 месяца 2023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518464"/>
        <c:axId val="51548928"/>
        <c:axId val="0"/>
      </c:bar3DChart>
      <c:catAx>
        <c:axId val="51518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548928"/>
        <c:crosses val="autoZero"/>
        <c:auto val="1"/>
        <c:lblAlgn val="ctr"/>
        <c:lblOffset val="100"/>
        <c:noMultiLvlLbl val="0"/>
      </c:catAx>
      <c:valAx>
        <c:axId val="5154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5184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т.ч. Женщин</c:v>
                </c:pt>
              </c:strCache>
            </c:strRef>
          </c:tx>
          <c:spPr>
            <a:solidFill>
              <a:srgbClr val="ECACDE"/>
            </a:solidFill>
          </c:spPr>
          <c:invertIfNegative val="0"/>
          <c:dLbls>
            <c:dLbl>
              <c:idx val="0"/>
              <c:layout>
                <c:manualLayout>
                  <c:x val="1.0471926730363344E-2"/>
                  <c:y val="-6.7708911972743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080168175758255E-3"/>
                  <c:y val="-5.8852642916219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месяца 2022</c:v>
                </c:pt>
                <c:pt idx="1">
                  <c:v>4 месяца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погибших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115403844017471E-3"/>
                  <c:y val="-0.11268038119221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046161537606964E-2"/>
                  <c:y val="-0.11757952820057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4 месяца 2022</c:v>
                </c:pt>
                <c:pt idx="1">
                  <c:v>4 месяца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1570944"/>
        <c:axId val="100999168"/>
        <c:axId val="0"/>
      </c:bar3DChart>
      <c:catAx>
        <c:axId val="51570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999168"/>
        <c:crosses val="autoZero"/>
        <c:auto val="1"/>
        <c:lblAlgn val="ctr"/>
        <c:lblOffset val="100"/>
        <c:noMultiLvlLbl val="0"/>
      </c:catAx>
      <c:valAx>
        <c:axId val="100999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570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НС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7160493827161027E-3"/>
                  <c:y val="-2.361623616236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975308641975374E-2"/>
                  <c:y val="-1.4760147601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141</c:v>
                </c:pt>
                <c:pt idx="1">
                  <c:v>141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Тяжелые</c:v>
                </c:pt>
              </c:strCache>
            </c:strRef>
          </c:tx>
          <c:spPr>
            <a:solidFill>
              <a:srgbClr val="F6AB48"/>
            </a:solidFill>
          </c:spPr>
          <c:invertIfNegative val="0"/>
          <c:dLbls>
            <c:dLbl>
              <c:idx val="0"/>
              <c:layout>
                <c:manualLayout>
                  <c:x val="1.8518518518518566E-2"/>
                  <c:y val="-2.361623616236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45679012345723E-2"/>
                  <c:y val="-2.361623616236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102</c:v>
                </c:pt>
                <c:pt idx="1">
                  <c:v>105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Смертельные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8518518518518566E-2"/>
                  <c:y val="-1.4760147601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888888888888975E-2"/>
                  <c:y val="-1.1808118081180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25</c:v>
                </c:pt>
                <c:pt idx="1">
                  <c:v>24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Групповые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14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2854656"/>
        <c:axId val="62856192"/>
        <c:axId val="0"/>
      </c:bar3DChart>
      <c:catAx>
        <c:axId val="6285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856192"/>
        <c:crosses val="autoZero"/>
        <c:auto val="1"/>
        <c:lblAlgn val="ctr"/>
        <c:lblOffset val="100"/>
        <c:noMultiLvlLbl val="0"/>
      </c:catAx>
      <c:valAx>
        <c:axId val="6285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854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Смертельные НС связанные с производством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смертельные НС вследствие общего заболевания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80</c:v>
                </c:pt>
                <c:pt idx="1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899712"/>
        <c:axId val="62901248"/>
        <c:axId val="0"/>
      </c:bar3DChart>
      <c:catAx>
        <c:axId val="6289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901248"/>
        <c:crosses val="autoZero"/>
        <c:auto val="1"/>
        <c:lblAlgn val="ctr"/>
        <c:lblOffset val="100"/>
        <c:noMultiLvlLbl val="0"/>
      </c:catAx>
      <c:valAx>
        <c:axId val="6290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899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1.3203252935762209E-2"/>
                  <c:y val="-4.1621177333704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62363531423394E-3"/>
                  <c:y val="4.2150086924881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473837595280709E-2"/>
                  <c:y val="4.5641763145714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Сердечная недостаточность</c:v>
                </c:pt>
                <c:pt idx="1">
                  <c:v>Заболевания кровеносно-сосудистой системы</c:v>
                </c:pt>
                <c:pt idx="2">
                  <c:v>Другие заболевания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0.85000000000000064</c:v>
                </c:pt>
                <c:pt idx="1">
                  <c:v>8.0000000000000043E-2</c:v>
                </c:pt>
                <c:pt idx="2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316715486896809"/>
          <c:y val="0.22676056365970487"/>
          <c:w val="0.38036682792821208"/>
          <c:h val="0.486009389038002"/>
        </c:manualLayout>
      </c:layout>
      <c:overlay val="0"/>
      <c:txPr>
        <a:bodyPr/>
        <a:lstStyle/>
        <a:p>
          <a:pPr>
            <a:defRPr sz="1800">
              <a:latin typeface="Times New Roman" charset="0"/>
              <a:ea typeface="Times New Roman" charset="0"/>
              <a:cs typeface="Times New Roman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2776397909869"/>
          <c:y val="3.4290905346560402E-2"/>
          <c:w val="0.52367149502862775"/>
          <c:h val="0.75342254616466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 общего количества завершенных</c:v>
                </c:pt>
              </c:strCache>
            </c:strRef>
          </c:tx>
          <c:explosion val="2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Обрабатывающие пр-ва</c:v>
                </c:pt>
                <c:pt idx="1">
                  <c:v>Транспортировка и хранение</c:v>
                </c:pt>
                <c:pt idx="2">
                  <c:v>Торговля</c:v>
                </c:pt>
                <c:pt idx="3">
                  <c:v>Здравоохранение</c:v>
                </c:pt>
                <c:pt idx="4">
                  <c:v>Строительство</c:v>
                </c:pt>
                <c:pt idx="5">
                  <c:v>Добыча полезных ископаемых</c:v>
                </c:pt>
                <c:pt idx="6">
                  <c:v>Деятельность административная и научная</c:v>
                </c:pt>
                <c:pt idx="7">
                  <c:v>Сельское хозяйство</c:v>
                </c:pt>
                <c:pt idx="8">
                  <c:v>Обеспечение электроэнергией</c:v>
                </c:pt>
                <c:pt idx="9">
                  <c:v>Водоснабжение, водоотведение</c:v>
                </c:pt>
                <c:pt idx="10">
                  <c:v>Иные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0.2269503546099291</c:v>
                </c:pt>
                <c:pt idx="1">
                  <c:v>0.16312056737588648</c:v>
                </c:pt>
                <c:pt idx="2">
                  <c:v>0.12056737588652483</c:v>
                </c:pt>
                <c:pt idx="3">
                  <c:v>9.929078014184399E-2</c:v>
                </c:pt>
                <c:pt idx="4">
                  <c:v>9.929078014184399E-2</c:v>
                </c:pt>
                <c:pt idx="5">
                  <c:v>4.9645390070921988E-2</c:v>
                </c:pt>
                <c:pt idx="6">
                  <c:v>6.3829787234042562E-2</c:v>
                </c:pt>
                <c:pt idx="7">
                  <c:v>2.8368794326241131E-2</c:v>
                </c:pt>
                <c:pt idx="8">
                  <c:v>2.1276595744680847E-2</c:v>
                </c:pt>
                <c:pt idx="9">
                  <c:v>1.4184397163120565E-2</c:v>
                </c:pt>
                <c:pt idx="10">
                  <c:v>0.11347517730496454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16336556516654"/>
          <c:y val="3.281976605773966E-2"/>
          <c:w val="0.30444424617527577"/>
          <c:h val="0.96003287994455644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2776397909869"/>
          <c:y val="3.4290905346560402E-2"/>
          <c:w val="0.52367149502862775"/>
          <c:h val="0.75342254616466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 общего количества завершенных</c:v>
                </c:pt>
              </c:strCache>
            </c:strRef>
          </c:tx>
          <c:explosion val="2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Обрабатывающие пр-ва</c:v>
                </c:pt>
                <c:pt idx="1">
                  <c:v>Транспортировка и хранение</c:v>
                </c:pt>
                <c:pt idx="2">
                  <c:v>Торговля</c:v>
                </c:pt>
                <c:pt idx="3">
                  <c:v>Здравоохранение и соц услуги</c:v>
                </c:pt>
                <c:pt idx="4">
                  <c:v>Строительство</c:v>
                </c:pt>
                <c:pt idx="5">
                  <c:v>ЧАЗ</c:v>
                </c:pt>
                <c:pt idx="6">
                  <c:v>Иные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</c:v>
                </c:pt>
                <c:pt idx="1">
                  <c:v>0.26666666666666672</c:v>
                </c:pt>
                <c:pt idx="2">
                  <c:v>0.16666666666666666</c:v>
                </c:pt>
                <c:pt idx="3">
                  <c:v>3.333333333333334E-2</c:v>
                </c:pt>
                <c:pt idx="4">
                  <c:v>0.13333333333333336</c:v>
                </c:pt>
                <c:pt idx="5">
                  <c:v>6.666666666666668E-2</c:v>
                </c:pt>
                <c:pt idx="6">
                  <c:v>0.13333333333333336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16336556516654"/>
          <c:y val="3.2819766057739674E-2"/>
          <c:w val="0.30444424617527582"/>
          <c:h val="0.96003287994455644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747870075035728E-2"/>
          <c:y val="9.5815133657246698E-2"/>
          <c:w val="0.46938892017160505"/>
          <c:h val="0.840333208751280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48384741942052E-3"/>
                  <c:y val="-1.8936891430306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708371577991206E-2"/>
                  <c:y val="-2.2310249302251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952773649407201E-2"/>
                  <c:y val="-2.5157146658262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воздействие движущихся и вращающихся предметов, деталей и механизмов</c:v>
                </c:pt>
                <c:pt idx="1">
                  <c:v>транспортное происшествие</c:v>
                </c:pt>
                <c:pt idx="2">
                  <c:v>падение с высоты</c:v>
                </c:pt>
                <c:pt idx="3">
                  <c:v>Падение на поверхности одного уровня</c:v>
                </c:pt>
                <c:pt idx="4">
                  <c:v>Падение, обрушение, обвалы предметов, материалов</c:v>
                </c:pt>
                <c:pt idx="5">
                  <c:v>повреждения в результате противоправных действий третьих лиц</c:v>
                </c:pt>
                <c:pt idx="6">
                  <c:v>воздействие дыма, огня и пламени</c:v>
                </c:pt>
                <c:pt idx="7">
                  <c:v>воздействие вредных веществ</c:v>
                </c:pt>
                <c:pt idx="8">
                  <c:v>Воздействие экстремальных температур</c:v>
                </c:pt>
                <c:pt idx="9">
                  <c:v>утопление</c:v>
                </c:pt>
                <c:pt idx="10">
                  <c:v>Воздействие других неклассифицир. факторов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0.19548872180451127</c:v>
                </c:pt>
                <c:pt idx="1">
                  <c:v>0.19548872180451127</c:v>
                </c:pt>
                <c:pt idx="2">
                  <c:v>0.18045112781954886</c:v>
                </c:pt>
                <c:pt idx="3">
                  <c:v>0.12781954887218044</c:v>
                </c:pt>
                <c:pt idx="4">
                  <c:v>9.7744360902255661E-2</c:v>
                </c:pt>
                <c:pt idx="5">
                  <c:v>9.7744360902255661E-2</c:v>
                </c:pt>
                <c:pt idx="6">
                  <c:v>5.2631578947368425E-2</c:v>
                </c:pt>
                <c:pt idx="7">
                  <c:v>2.2556390977443611E-2</c:v>
                </c:pt>
                <c:pt idx="8">
                  <c:v>1.5037593984962405E-2</c:v>
                </c:pt>
                <c:pt idx="9">
                  <c:v>7.5187969924812043E-3</c:v>
                </c:pt>
                <c:pt idx="10">
                  <c:v>7.5187969924812043E-3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989983162358567"/>
          <c:y val="1.353584616118504E-2"/>
          <c:w val="0.33916063073291436"/>
          <c:h val="0.98646415383881481"/>
        </c:manualLayout>
      </c:layout>
      <c:overlay val="0"/>
      <c:txPr>
        <a:bodyPr rot="0" vert="horz"/>
        <a:lstStyle/>
        <a:p>
          <a:pPr>
            <a:defRPr sz="1100" kern="12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94794400699984E-2"/>
          <c:y val="7.1842526607915957E-2"/>
          <c:w val="0.41552176512774108"/>
          <c:h val="0.893605668860904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4.4838474194205278E-3"/>
                  <c:y val="-1.8936891430306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708371577991206E-2"/>
                  <c:y val="-2.2310249302251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952773649407229E-2"/>
                  <c:y val="-2.5157146658262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транспортное происшествие</c:v>
                </c:pt>
                <c:pt idx="1">
                  <c:v>падение с высоты</c:v>
                </c:pt>
                <c:pt idx="2">
                  <c:v>воздействие вредных веществ</c:v>
                </c:pt>
                <c:pt idx="3">
                  <c:v>воздействие движущихся и вращающихся предметов, деталей и механизмов</c:v>
                </c:pt>
                <c:pt idx="4">
                  <c:v>удары случайно падающими предметами</c:v>
                </c:pt>
                <c:pt idx="5">
                  <c:v>воздействие электрического тока.</c:v>
                </c:pt>
                <c:pt idx="6">
                  <c:v>утопление</c:v>
                </c:pt>
                <c:pt idx="7">
                  <c:v>Воздействие дыма, огня и пламени</c:v>
                </c:pt>
                <c:pt idx="8">
                  <c:v>Противоправные действия 3-х лиц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0.36666666666666675</c:v>
                </c:pt>
                <c:pt idx="1">
                  <c:v>0.23333333333333336</c:v>
                </c:pt>
                <c:pt idx="2">
                  <c:v>0.1</c:v>
                </c:pt>
                <c:pt idx="3">
                  <c:v>0.1</c:v>
                </c:pt>
                <c:pt idx="4">
                  <c:v>6.666666666666668E-2</c:v>
                </c:pt>
                <c:pt idx="5">
                  <c:v>3.333333333333334E-2</c:v>
                </c:pt>
                <c:pt idx="6">
                  <c:v>3.333333333333334E-2</c:v>
                </c:pt>
                <c:pt idx="7">
                  <c:v>3.333333333333334E-2</c:v>
                </c:pt>
                <c:pt idx="8">
                  <c:v>3.333333333333334E-2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03992611980481"/>
          <c:y val="1.6392607124834993E-2"/>
          <c:w val="0.39736639019675163"/>
          <c:h val="0.98360739287516497"/>
        </c:manualLayout>
      </c:layout>
      <c:overlay val="0"/>
      <c:txPr>
        <a:bodyPr/>
        <a:lstStyle/>
        <a:p>
          <a:pPr>
            <a:defRPr sz="105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298556430446245E-2"/>
          <c:y val="3.4290905346560402E-2"/>
          <c:w val="0.7709354015309825"/>
          <c:h val="0.595976343130329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погибших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 результате ДТП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3171478565179374E-2"/>
                  <c:y val="-1.3882773187802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871828521434868E-2"/>
                  <c:y val="-1.2625799030459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222222222222199E-2"/>
                  <c:y val="-2.1508450280592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999999999999897E-2"/>
                  <c:y val="-4.3016900561185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944444444444442E-2"/>
                  <c:y val="-4.3016900561185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611111111111135E-2"/>
                  <c:y val="-6.4525350841776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9483048993875802E-2"/>
                  <c:y val="-1.1452487663972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372800"/>
        <c:axId val="51374336"/>
        <c:axId val="0"/>
      </c:bar3DChart>
      <c:catAx>
        <c:axId val="51372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374336"/>
        <c:crosses val="autoZero"/>
        <c:auto val="0"/>
        <c:lblAlgn val="ctr"/>
        <c:lblOffset val="100"/>
        <c:noMultiLvlLbl val="0"/>
      </c:catAx>
      <c:valAx>
        <c:axId val="5137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372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21526099704487"/>
          <c:y val="0.78715764758532314"/>
          <c:w val="0.30680127112448502"/>
          <c:h val="0.15748954341536417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C4877-CBBD-4E57-AAA6-0EFF2B025856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01051-6C14-4042-801E-9F5C7D2B8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7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668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01051-6C14-4042-801E-9F5C7D2B857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9F48-A4CD-4FB8-A4F3-8C946B218FB5}" type="datetimeFigureOut">
              <a:rPr lang="ru-RU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DC63B-3EC7-408E-913C-304117A73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4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8640960" cy="136815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/>
              </a:rPr>
              <a:t>О </a:t>
            </a:r>
            <a:r>
              <a:rPr lang="ru-RU" sz="4000" b="1" dirty="0">
                <a:effectLst/>
              </a:rPr>
              <a:t>состоянии производственного травматизма </a:t>
            </a: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в </a:t>
            </a:r>
            <a:r>
              <a:rPr lang="ru-RU" sz="4000" b="1" dirty="0">
                <a:effectLst/>
              </a:rPr>
              <a:t>Самарской области</a:t>
            </a:r>
            <a:endParaRPr lang="ru-RU" sz="4000" b="1" dirty="0" smtClean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212976"/>
            <a:ext cx="5400599" cy="3024336"/>
          </a:xfrm>
        </p:spPr>
        <p:txBody>
          <a:bodyPr>
            <a:normAutofit fontScale="92500" lnSpcReduction="10000"/>
          </a:bodyPr>
          <a:lstStyle/>
          <a:p>
            <a:pPr algn="r" eaLnBrk="1" hangingPunct="1"/>
            <a:r>
              <a:rPr lang="ru-RU" altLang="ru-RU" b="1" dirty="0" smtClean="0">
                <a:solidFill>
                  <a:schemeClr val="folHlink"/>
                </a:solidFill>
                <a:latin typeface="Times New Roman" pitchFamily="18" charset="0"/>
              </a:rPr>
              <a:t>Заместитель руководителя Государственной </a:t>
            </a:r>
          </a:p>
          <a:p>
            <a:pPr algn="r" eaLnBrk="1" hangingPunct="1"/>
            <a:r>
              <a:rPr lang="ru-RU" altLang="ru-RU" b="1" dirty="0" smtClean="0">
                <a:solidFill>
                  <a:schemeClr val="folHlink"/>
                </a:solidFill>
                <a:latin typeface="Times New Roman" pitchFamily="18" charset="0"/>
              </a:rPr>
              <a:t>инспекции труда</a:t>
            </a:r>
          </a:p>
          <a:p>
            <a:pPr algn="r" eaLnBrk="1" hangingPunct="1"/>
            <a:r>
              <a:rPr lang="ru-RU" altLang="ru-RU" b="1" dirty="0" smtClean="0">
                <a:solidFill>
                  <a:schemeClr val="folHlink"/>
                </a:solidFill>
                <a:latin typeface="Times New Roman" pitchFamily="18" charset="0"/>
              </a:rPr>
              <a:t> в Самарской области </a:t>
            </a:r>
          </a:p>
          <a:p>
            <a:pPr algn="r" eaLnBrk="1" hangingPunct="1"/>
            <a:r>
              <a:rPr lang="ru-RU" altLang="ru-RU" b="1" dirty="0" smtClean="0">
                <a:solidFill>
                  <a:schemeClr val="folHlink"/>
                </a:solidFill>
                <a:latin typeface="Times New Roman" pitchFamily="18" charset="0"/>
              </a:rPr>
              <a:t>(по охране труда)</a:t>
            </a:r>
          </a:p>
          <a:p>
            <a:pPr algn="r" eaLnBrk="1" hangingPunct="1"/>
            <a:r>
              <a:rPr lang="ru-RU" altLang="ru-RU" b="1" dirty="0" smtClean="0">
                <a:solidFill>
                  <a:schemeClr val="folHlink"/>
                </a:solidFill>
                <a:latin typeface="Times New Roman" pitchFamily="18" charset="0"/>
              </a:rPr>
              <a:t>ПАВЛОВА </a:t>
            </a:r>
          </a:p>
          <a:p>
            <a:pPr algn="r" eaLnBrk="1" hangingPunct="1"/>
            <a:r>
              <a:rPr lang="ru-RU" altLang="ru-RU" b="1" dirty="0" smtClean="0">
                <a:solidFill>
                  <a:schemeClr val="folHlink"/>
                </a:solidFill>
                <a:latin typeface="Times New Roman" pitchFamily="18" charset="0"/>
              </a:rPr>
              <a:t>ЛАРИСА ВЛАДИМИРОВНА</a:t>
            </a:r>
            <a:endParaRPr lang="ru-RU" dirty="0" smtClean="0"/>
          </a:p>
        </p:txBody>
      </p:sp>
      <p:pic>
        <p:nvPicPr>
          <p:cNvPr id="6" name="Picture 2" descr="C:\Users\PavlovaLV.GIT63\Desktop\Картинки для презентаций\Травматиз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3096344" cy="20882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313984" cy="12087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Виды  (типы) несчастных случаев с тяжелыми последствиями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7068"/>
              </p:ext>
            </p:extLst>
          </p:nvPr>
        </p:nvGraphicFramePr>
        <p:xfrm>
          <a:off x="185383" y="1484784"/>
          <a:ext cx="8723312" cy="494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546819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Виды  (типы) несчастных случаев со </a:t>
            </a:r>
            <a:r>
              <a:rPr lang="ru-RU" sz="3200" dirty="0"/>
              <a:t>смертельным </a:t>
            </a:r>
            <a:r>
              <a:rPr lang="ru-RU" sz="3200" dirty="0" smtClean="0"/>
              <a:t>исходом в 2022 году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64863"/>
              </p:ext>
            </p:extLst>
          </p:nvPr>
        </p:nvGraphicFramePr>
        <p:xfrm>
          <a:off x="186295" y="1844824"/>
          <a:ext cx="8723312" cy="4767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129040" cy="10714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Производственный травматизм со смертельным исходом в результате ДТП  в 2022 году </a:t>
            </a:r>
            <a:br>
              <a:rPr lang="ru-RU" sz="2000" b="1" dirty="0" smtClean="0"/>
            </a:br>
            <a:r>
              <a:rPr lang="ru-RU" sz="2000" b="1" dirty="0" smtClean="0"/>
              <a:t>по сравнению с 2021 годом</a:t>
            </a:r>
            <a:endParaRPr lang="ru-RU" sz="2000" dirty="0" smtClean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48121994"/>
              </p:ext>
            </p:extLst>
          </p:nvPr>
        </p:nvGraphicFramePr>
        <p:xfrm>
          <a:off x="323528" y="1484784"/>
          <a:ext cx="83164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899592" y="1556792"/>
            <a:ext cx="72008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Основные причины несчастных случаев на производстве </a:t>
            </a:r>
            <a:br>
              <a:rPr lang="ru-RU" sz="2400" b="1" dirty="0"/>
            </a:br>
            <a:r>
              <a:rPr lang="ru-RU" sz="2400" b="1" dirty="0"/>
              <a:t>с тяжелыми последствиями</a:t>
            </a:r>
            <a:endParaRPr lang="ru-RU" sz="2400" dirty="0"/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173792"/>
              </p:ext>
            </p:extLst>
          </p:nvPr>
        </p:nvGraphicFramePr>
        <p:xfrm>
          <a:off x="185383" y="1484784"/>
          <a:ext cx="8723312" cy="494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869560" cy="115212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Производственный травматизм с тяжелыми последствиями за  4 месяца 2023 года </a:t>
            </a:r>
            <a:br>
              <a:rPr lang="ru-RU" sz="2400" b="1" dirty="0" smtClean="0"/>
            </a:br>
            <a:r>
              <a:rPr lang="ru-RU" sz="2400" b="1" dirty="0" smtClean="0"/>
              <a:t>по сравнению с  4 месяцами 2022 года</a:t>
            </a:r>
            <a:endParaRPr lang="ru-RU" sz="2400" dirty="0" smtClean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15326037"/>
              </p:ext>
            </p:extLst>
          </p:nvPr>
        </p:nvGraphicFramePr>
        <p:xfrm>
          <a:off x="3059832" y="1340768"/>
          <a:ext cx="5616624" cy="32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176193"/>
              </p:ext>
            </p:extLst>
          </p:nvPr>
        </p:nvGraphicFramePr>
        <p:xfrm>
          <a:off x="179512" y="4077072"/>
          <a:ext cx="460851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solidFill>
                  <a:srgbClr val="FF0000"/>
                </a:solidFill>
              </a:rPr>
              <a:t>Об инициировании  работодателем профилактического визита в порядке ч. 3 ст. 45 ФЗ № 248-ФЗ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611188" y="1447800"/>
            <a:ext cx="8208962" cy="5076825"/>
          </a:xfrm>
        </p:spPr>
        <p:txBody>
          <a:bodyPr/>
          <a:lstStyle/>
          <a:p>
            <a:pPr algn="r"/>
            <a:r>
              <a:rPr lang="ru-RU" sz="1600" smtClean="0"/>
              <a:t>Руководителю</a:t>
            </a:r>
          </a:p>
          <a:p>
            <a:pPr algn="r"/>
            <a:r>
              <a:rPr lang="ru-RU" sz="1600" smtClean="0"/>
              <a:t>Государственной инспекции труда </a:t>
            </a:r>
          </a:p>
          <a:p>
            <a:pPr algn="r"/>
            <a:r>
              <a:rPr lang="ru-RU" sz="1600" smtClean="0"/>
              <a:t>в Самарской области</a:t>
            </a:r>
          </a:p>
          <a:p>
            <a:pPr algn="r"/>
            <a:r>
              <a:rPr lang="ru-RU" sz="1600" smtClean="0"/>
              <a:t>Панову А.С.</a:t>
            </a:r>
          </a:p>
          <a:p>
            <a:pPr algn="r"/>
            <a:r>
              <a:rPr lang="ru-RU" sz="1600" smtClean="0"/>
              <a:t>443068, г. Самара, ул. Ново-Садовая, 106А</a:t>
            </a:r>
          </a:p>
          <a:p>
            <a:r>
              <a:rPr lang="ru-RU" sz="1600" smtClean="0"/>
              <a:t>  </a:t>
            </a:r>
          </a:p>
          <a:p>
            <a:pPr algn="ctr"/>
            <a:r>
              <a:rPr lang="ru-RU" sz="1600" smtClean="0"/>
              <a:t>Уважаемый Александр Сергеевич!</a:t>
            </a:r>
          </a:p>
          <a:p>
            <a:pPr algn="just"/>
            <a:r>
              <a:rPr lang="ru-RU" sz="1600" smtClean="0"/>
              <a:t>         В соответствии со  ст. 52 Федерального закона от 31.07.2020 № 248-ФЗ «О государственном контроле (надзоре) и муниципальном контроле в Российской Федерации» (далее – Федеральный закон № 248-ФЗ), руководствуясь ч. 3 ст. 45 Федерального закона № 248-ФЗ, просим Вас провести профилактический визит в _________________________по адресу____________________в целях консультирования и информирования о вступивших в силу с 01 сентября 2022 года новых нормативных актах, содержащих обязательные требования охраны труда.</a:t>
            </a:r>
          </a:p>
          <a:p>
            <a:pPr algn="just"/>
            <a:endParaRPr lang="ru-RU" sz="1600" smtClean="0"/>
          </a:p>
          <a:p>
            <a:pPr algn="just"/>
            <a:r>
              <a:rPr lang="ru-RU" sz="1600" smtClean="0"/>
              <a:t>ФИО и подпись руководителя/дата</a:t>
            </a:r>
          </a:p>
          <a:p>
            <a:pPr algn="just"/>
            <a:r>
              <a:rPr lang="ru-RU" sz="1600" smtClean="0"/>
              <a:t>Исп. ФИО, тел.</a:t>
            </a:r>
          </a:p>
          <a:p>
            <a:pPr algn="just"/>
            <a:endParaRPr lang="ru-RU" sz="1600" smtClean="0"/>
          </a:p>
          <a:p>
            <a:endParaRPr lang="ru-RU" smtClean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Электронный инспектор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046155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51648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Благодарю за внимание!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3717032"/>
            <a:ext cx="629878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г</a:t>
            </a:r>
            <a:r>
              <a:rPr lang="ru-RU" sz="2800" dirty="0" smtClean="0"/>
              <a:t>. Самара</a:t>
            </a:r>
            <a:r>
              <a:rPr lang="ru-RU" sz="2800" dirty="0"/>
              <a:t>, ул. </a:t>
            </a:r>
            <a:r>
              <a:rPr lang="ru-RU" sz="2800" dirty="0" smtClean="0"/>
              <a:t>Ново-Садовая, д.106 «А»</a:t>
            </a:r>
          </a:p>
          <a:p>
            <a:pPr algn="ctr"/>
            <a:r>
              <a:rPr lang="ru-RU" sz="2800" dirty="0"/>
              <a:t>Контактный телефон (</a:t>
            </a:r>
            <a:r>
              <a:rPr lang="ru-RU" sz="2800" dirty="0" smtClean="0"/>
              <a:t>846)263-54-72</a:t>
            </a:r>
          </a:p>
          <a:p>
            <a:pPr algn="ctr"/>
            <a:r>
              <a:rPr lang="en-GB" sz="2800" dirty="0" smtClean="0"/>
              <a:t>git63@rostrud.</a:t>
            </a:r>
            <a:r>
              <a:rPr lang="en-US" sz="2800" dirty="0" err="1" smtClean="0"/>
              <a:t>gov</a:t>
            </a:r>
            <a:r>
              <a:rPr lang="en-US" sz="2800" dirty="0" smtClean="0"/>
              <a:t>.</a:t>
            </a:r>
            <a:r>
              <a:rPr lang="en-GB" sz="2800" dirty="0" err="1" smtClean="0"/>
              <a:t>ru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66790008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489654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/>
              <a:t>    В соответствии с возложенными на нее задачами федеральная инспекция труда :</a:t>
            </a:r>
          </a:p>
          <a:p>
            <a:pPr algn="just">
              <a:buNone/>
            </a:pPr>
            <a:endParaRPr lang="ru-RU" b="1" dirty="0" smtClean="0"/>
          </a:p>
          <a:p>
            <a:pPr algn="just"/>
            <a:r>
              <a:rPr lang="ru-RU" b="1" dirty="0" smtClean="0"/>
              <a:t>осуществляет федеральный государственный контроль (надзор) за соблюдением трудового законодательства и иных нормативных правовых актов, содержащих нормы трудового права;</a:t>
            </a:r>
          </a:p>
          <a:p>
            <a:pPr algn="just"/>
            <a:r>
              <a:rPr lang="ru-RU" b="1" dirty="0" smtClean="0"/>
              <a:t>анализирует состояние и причины производственного травматизма и разрабатывает предложения по его профилактике; </a:t>
            </a:r>
          </a:p>
          <a:p>
            <a:pPr algn="just"/>
            <a:r>
              <a:rPr lang="ru-RU" b="1" dirty="0" smtClean="0"/>
              <a:t>принимает участие в расследовании несчастных случаев или проводит его самостоятельно</a:t>
            </a:r>
          </a:p>
          <a:p>
            <a:endParaRPr lang="ru-RU" b="1" dirty="0" smtClean="0"/>
          </a:p>
        </p:txBody>
      </p:sp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ТРУДОВОЙ КОДЕКС  РФ</a:t>
            </a:r>
            <a:br>
              <a:rPr lang="ru-RU" dirty="0" smtClean="0"/>
            </a:br>
            <a:r>
              <a:rPr lang="ru-RU" dirty="0" smtClean="0"/>
              <a:t>СТАТЬЯ 356 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88BD2D-F82A-474B-B498-DC1B6F35AE15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67544" y="388542"/>
            <a:ext cx="8073657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latin typeface="+mj-lt"/>
              </a:rPr>
              <a:t>Динамика изменения </a:t>
            </a:r>
            <a:r>
              <a:rPr lang="ru-RU" sz="2800" b="1" dirty="0" smtClean="0">
                <a:latin typeface="+mj-lt"/>
              </a:rPr>
              <a:t>количества погибших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latin typeface="+mj-lt"/>
              </a:rPr>
              <a:t>в результате несчастных случаев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latin typeface="+mj-lt"/>
              </a:rPr>
              <a:t>на производстве</a:t>
            </a:r>
            <a:endParaRPr lang="ru-RU" sz="2800" dirty="0">
              <a:latin typeface="+mj-lt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299672"/>
              </p:ext>
            </p:extLst>
          </p:nvPr>
        </p:nvGraphicFramePr>
        <p:xfrm>
          <a:off x="457200" y="1531542"/>
          <a:ext cx="8579296" cy="484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2008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/>
              <a:t>Производственный травматизм </a:t>
            </a:r>
            <a:br>
              <a:rPr lang="ru-RU" sz="3200" b="1" dirty="0" smtClean="0"/>
            </a:br>
            <a:r>
              <a:rPr lang="ru-RU" sz="3200" b="1" dirty="0" smtClean="0"/>
              <a:t>с тяжелыми последствиями в 2022 году по сравнению с 2021 годом</a:t>
            </a:r>
            <a:endParaRPr lang="ru-RU" sz="3200" dirty="0" smtClean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6549620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92888" cy="100811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Смертельные несчастные случаи          вследствие общего заболевания</a:t>
            </a:r>
            <a:endParaRPr lang="ru-RU" sz="3200" b="1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919052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116632"/>
            <a:ext cx="8280920" cy="158417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/>
              <a:t>Причины смерти работников </a:t>
            </a:r>
            <a:r>
              <a:rPr lang="ru-RU" sz="2800" b="1" dirty="0" smtClean="0"/>
              <a:t>вследствие  общего </a:t>
            </a:r>
            <a:r>
              <a:rPr lang="ru-RU" sz="2800" b="1" dirty="0"/>
              <a:t>заболевания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0715981"/>
              </p:ext>
            </p:extLst>
          </p:nvPr>
        </p:nvGraphicFramePr>
        <p:xfrm>
          <a:off x="107504" y="1700808"/>
          <a:ext cx="8856984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44825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35657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Статья 185.1  Трудового кодекса Российской Федерации «Гарантии работникам при прохождении диспансеризации» (введена ФЗ от  03.10.2018 </a:t>
            </a:r>
            <a:r>
              <a:rPr lang="en-US" sz="2000" b="1" dirty="0" smtClean="0">
                <a:latin typeface="+mj-lt"/>
              </a:rPr>
              <a:t>N 353-</a:t>
            </a:r>
            <a:r>
              <a:rPr lang="ru-RU" sz="2000" b="1" dirty="0" smtClean="0">
                <a:latin typeface="+mj-lt"/>
              </a:rPr>
              <a:t>ФЗ в ред. ФЗ от 31.07.2020 № 261-ФЗ) </a:t>
            </a:r>
          </a:p>
          <a:p>
            <a:pPr algn="ctr"/>
            <a:endParaRPr lang="ru-RU" sz="24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772816"/>
            <a:ext cx="59766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0000"/>
                </a:solidFill>
              </a:rPr>
              <a:t>Работники, достигшие возраста сорока лет 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при прохождении диспансеризации имеют право на освобождение от работы </a:t>
            </a:r>
            <a:r>
              <a:rPr lang="ru-RU" sz="2000" dirty="0">
                <a:solidFill>
                  <a:srgbClr val="FF0000"/>
                </a:solidFill>
              </a:rPr>
              <a:t>на один рабочий день один раз в год 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 сохранением за ними места работы (должности) и среднего заработка.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Работники, не достигшие возраста, дающего право на назначение пенсии по старости, 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 том числе досрочно, в течение пяти лет до наступления такого возраста и </a:t>
            </a:r>
            <a:r>
              <a:rPr lang="ru-RU" sz="2000" dirty="0">
                <a:solidFill>
                  <a:srgbClr val="FF0000"/>
                </a:solidFill>
              </a:rPr>
              <a:t>работники, являющиеся получателями пенсии по старости 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или пенсии за выслугу лет, при прохождении диспансеризации имеют право на освобождение от работы </a:t>
            </a:r>
            <a:r>
              <a:rPr lang="ru-RU" sz="2000" dirty="0">
                <a:solidFill>
                  <a:srgbClr val="FF0000"/>
                </a:solidFill>
              </a:rPr>
              <a:t>на два рабочих дня один раз в год 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 сохранением за ними места работы (должности) и среднего заработка.</a:t>
            </a:r>
          </a:p>
        </p:txBody>
      </p:sp>
      <p:pic>
        <p:nvPicPr>
          <p:cNvPr id="2050" name="Picture 2" descr="C:\Users\PavlovaLV.GIT63\Desktop\Картинки для презентаций\Диспансеризац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708920"/>
            <a:ext cx="2592288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5252"/>
            <a:ext cx="8532813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Производственный травматизм </a:t>
            </a:r>
            <a:r>
              <a:rPr lang="ru-RU" sz="2800" b="1" dirty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с тяжелыми последствиями по отраслям экономической деятельности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endParaRPr lang="ru-RU" sz="28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22892528"/>
              </p:ext>
            </p:extLst>
          </p:nvPr>
        </p:nvGraphicFramePr>
        <p:xfrm>
          <a:off x="395536" y="1988840"/>
          <a:ext cx="83164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5252"/>
            <a:ext cx="8532813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Производственный травматизм </a:t>
            </a:r>
            <a:r>
              <a:rPr lang="ru-RU" sz="2800" b="1" dirty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со СМЕРТЕЛЬНЫМ исходом по отраслям экономической деятельности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endParaRPr lang="ru-RU" sz="28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65651510"/>
              </p:ext>
            </p:extLst>
          </p:nvPr>
        </p:nvGraphicFramePr>
        <p:xfrm>
          <a:off x="395536" y="1988840"/>
          <a:ext cx="83164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4">
      <a:dk1>
        <a:sysClr val="windowText" lastClr="000000"/>
      </a:dk1>
      <a:lt1>
        <a:sysClr val="window" lastClr="FFFFFF"/>
      </a:lt1>
      <a:dk2>
        <a:srgbClr val="00B0F0"/>
      </a:dk2>
      <a:lt2>
        <a:srgbClr val="FFFFFF"/>
      </a:lt2>
      <a:accent1>
        <a:srgbClr val="84C1FF"/>
      </a:accent1>
      <a:accent2>
        <a:srgbClr val="9C5252"/>
      </a:accent2>
      <a:accent3>
        <a:srgbClr val="E68422"/>
      </a:accent3>
      <a:accent4>
        <a:srgbClr val="BEA388"/>
      </a:accent4>
      <a:accent5>
        <a:srgbClr val="63891F"/>
      </a:accent5>
      <a:accent6>
        <a:srgbClr val="758085"/>
      </a:accent6>
      <a:hlink>
        <a:srgbClr val="3399FF"/>
      </a:hlink>
      <a:folHlink>
        <a:srgbClr val="FFFF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4533</TotalTime>
  <Words>349</Words>
  <Application>Microsoft Office PowerPoint</Application>
  <PresentationFormat>Экран (4:3)</PresentationFormat>
  <Paragraphs>71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О состоянии производственного травматизма  в Самарской области</vt:lpstr>
      <vt:lpstr> ТРУДОВОЙ КОДЕКС  РФ СТАТЬЯ 356 </vt:lpstr>
      <vt:lpstr>Презентация PowerPoint</vt:lpstr>
      <vt:lpstr>Производственный травматизм  с тяжелыми последствиями в 2022 году по сравнению с 2021 годом</vt:lpstr>
      <vt:lpstr>Смертельные несчастные случаи          вследствие общего заболевания</vt:lpstr>
      <vt:lpstr>Презентация PowerPoint</vt:lpstr>
      <vt:lpstr>Презентация PowerPoint</vt:lpstr>
      <vt:lpstr> Производственный травматизм  с тяжелыми последствиями по отраслям экономической деятельности </vt:lpstr>
      <vt:lpstr> Производственный травматизм  со СМЕРТЕЛЬНЫМ исходом по отраслям экономической деятельности </vt:lpstr>
      <vt:lpstr> Виды  (типы) несчастных случаев с тяжелыми последствиями</vt:lpstr>
      <vt:lpstr>Виды  (типы) несчастных случаев со смертельным исходом в 2022 году</vt:lpstr>
      <vt:lpstr>Производственный травматизм со смертельным исходом в результате ДТП  в 2022 году  по сравнению с 2021 годом</vt:lpstr>
      <vt:lpstr> </vt:lpstr>
      <vt:lpstr>  Производственный травматизм с тяжелыми последствиями за  4 месяца 2023 года  по сравнению с  4 месяцами 2022 года</vt:lpstr>
      <vt:lpstr>Об инициировании  работодателем профилактического визита в порядке ч. 3 ст. 45 ФЗ № 248-ФЗ</vt:lpstr>
      <vt:lpstr>Электронный инспектор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</dc:title>
  <dc:creator>ГИТ</dc:creator>
  <cp:lastModifiedBy>Гончарова Елена Владимировна</cp:lastModifiedBy>
  <cp:revision>513</cp:revision>
  <dcterms:created xsi:type="dcterms:W3CDTF">2015-10-16T15:13:50Z</dcterms:created>
  <dcterms:modified xsi:type="dcterms:W3CDTF">2023-04-26T05:23:19Z</dcterms:modified>
</cp:coreProperties>
</file>