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3187850743008029"/>
          <c:y val="2.718905155976517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доходы - 100,7%</c:v>
                </c:pt>
                <c:pt idx="1">
                  <c:v>неналоговые доходы - 99,7%</c:v>
                </c:pt>
                <c:pt idx="2">
                  <c:v>в т.ч.: безвозмездные поступления - 95,6%</c:v>
                </c:pt>
                <c:pt idx="3">
                  <c:v>Доходы - всего - 96,3%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25486</c:v>
                </c:pt>
                <c:pt idx="1">
                  <c:v>8985</c:v>
                </c:pt>
                <c:pt idx="2">
                  <c:v>164577</c:v>
                </c:pt>
                <c:pt idx="3">
                  <c:v>199048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6B-4FE4-B93D-7823CCB45A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доходы - 100,7%</c:v>
                </c:pt>
                <c:pt idx="1">
                  <c:v>неналоговые доходы - 99,7%</c:v>
                </c:pt>
                <c:pt idx="2">
                  <c:v>в т.ч.: безвозмездные поступления - 95,6%</c:v>
                </c:pt>
                <c:pt idx="3">
                  <c:v>Доходы - всего - 96,3%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25676</c:v>
                </c:pt>
                <c:pt idx="1">
                  <c:v>8961</c:v>
                </c:pt>
                <c:pt idx="2">
                  <c:v>157136</c:v>
                </c:pt>
                <c:pt idx="3">
                  <c:v>191774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6B-4FE4-B93D-7823CCB45A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5857920"/>
        <c:axId val="185859456"/>
      </c:barChart>
      <c:catAx>
        <c:axId val="1858579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85859456"/>
        <c:crosses val="autoZero"/>
        <c:auto val="1"/>
        <c:lblAlgn val="ctr"/>
        <c:lblOffset val="100"/>
        <c:noMultiLvlLbl val="0"/>
      </c:catAx>
      <c:valAx>
        <c:axId val="185859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585792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2.7729468599033812E-2"/>
          <c:w val="0.81951343526005449"/>
          <c:h val="0.943285024154589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7.9588879865353124E-2"/>
                  <c:y val="0.1095172885997946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57-4117-87DE-FA33BF87D8F7}"/>
                </c:ext>
              </c:extLst>
            </c:dLbl>
            <c:dLbl>
              <c:idx val="2"/>
              <c:layout>
                <c:manualLayout>
                  <c:x val="-6.2104445464496311E-2"/>
                  <c:y val="2.78355966373768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57-4117-87DE-FA33BF87D8F7}"/>
                </c:ext>
              </c:extLst>
            </c:dLbl>
            <c:dLbl>
              <c:idx val="3"/>
              <c:layout>
                <c:manualLayout>
                  <c:x val="-2.2883137365676823E-2"/>
                  <c:y val="-4.699874472212712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57-4117-87DE-FA33BF87D8F7}"/>
                </c:ext>
              </c:extLst>
            </c:dLbl>
            <c:dLbl>
              <c:idx val="4"/>
              <c:layout>
                <c:manualLayout>
                  <c:x val="4.1792898085048789E-2"/>
                  <c:y val="5.42978051656586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57-4117-87DE-FA33BF87D8F7}"/>
                </c:ext>
              </c:extLst>
            </c:dLbl>
            <c:dLbl>
              <c:idx val="5"/>
              <c:layout>
                <c:manualLayout>
                  <c:x val="2.3450560832362324E-2"/>
                  <c:y val="9.63537981665335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57-4117-87DE-FA33BF87D8F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- 84,7%</c:v>
                </c:pt>
                <c:pt idx="1">
                  <c:v>УСН - 7,1%</c:v>
                </c:pt>
                <c:pt idx="2">
                  <c:v>ЕНВД - 1,5%</c:v>
                </c:pt>
                <c:pt idx="3">
                  <c:v>ЕСХН - 0,7%</c:v>
                </c:pt>
                <c:pt idx="4">
                  <c:v>Патент - 1,4%</c:v>
                </c:pt>
                <c:pt idx="5">
                  <c:v>Госпошлина - 4,6%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21740</c:v>
                </c:pt>
                <c:pt idx="1">
                  <c:v>1810</c:v>
                </c:pt>
                <c:pt idx="2">
                  <c:v>386</c:v>
                </c:pt>
                <c:pt idx="3">
                  <c:v>181</c:v>
                </c:pt>
                <c:pt idx="4">
                  <c:v>371</c:v>
                </c:pt>
                <c:pt idx="5">
                  <c:v>1188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57-4117-87DE-FA33BF87D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0985507246376812"/>
          <c:w val="0.74925932464719935"/>
          <c:h val="0.8635748792270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76519190706543"/>
                  <c:y val="-0.1361278481494161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AC-4CF1-A393-03AC2ADB8C27}"/>
                </c:ext>
              </c:extLst>
            </c:dLbl>
            <c:dLbl>
              <c:idx val="1"/>
              <c:layout>
                <c:manualLayout>
                  <c:x val="-3.2518743453032496E-2"/>
                  <c:y val="1.6908022366769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AC-4CF1-A393-03AC2ADB8C27}"/>
                </c:ext>
              </c:extLst>
            </c:dLbl>
            <c:dLbl>
              <c:idx val="2"/>
              <c:layout>
                <c:manualLayout>
                  <c:x val="0.11876240245754034"/>
                  <c:y val="-7.36134885313248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AC-4CF1-A393-03AC2ADB8C27}"/>
                </c:ext>
              </c:extLst>
            </c:dLbl>
            <c:dLbl>
              <c:idx val="3"/>
              <c:layout>
                <c:manualLayout>
                  <c:x val="8.3245412709061592E-2"/>
                  <c:y val="0.111242154513294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AC-4CF1-A393-03AC2ADB8C27}"/>
                </c:ext>
              </c:extLst>
            </c:dLbl>
            <c:dLbl>
              <c:idx val="4"/>
              <c:layout>
                <c:manualLayout>
                  <c:x val="7.3183032614196772E-2"/>
                  <c:y val="0.13159249115599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AC-4CF1-A393-03AC2ADB8C27}"/>
                </c:ext>
              </c:extLst>
            </c:dLbl>
            <c:dLbl>
              <c:idx val="5"/>
              <c:layout>
                <c:manualLayout>
                  <c:x val="3.2419170697833177E-2"/>
                  <c:y val="0.15190935372208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AC-4CF1-A393-03AC2ADB8C2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Аренда - 64,6%</c:v>
                </c:pt>
                <c:pt idx="1">
                  <c:v>Экология - 1,1%</c:v>
                </c:pt>
                <c:pt idx="2">
                  <c:v>Штрафы - 12,9%</c:v>
                </c:pt>
                <c:pt idx="3">
                  <c:v>Приватизация - 21,4%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5787</c:v>
                </c:pt>
                <c:pt idx="1">
                  <c:v>94</c:v>
                </c:pt>
                <c:pt idx="2">
                  <c:v>1159</c:v>
                </c:pt>
                <c:pt idx="3">
                  <c:v>1921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AC-4CF1-A393-03AC2ADB8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0985507246376812"/>
          <c:w val="0.74925932464719935"/>
          <c:h val="0.8635748792270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615715075974247"/>
                  <c:y val="-0.111973258777435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6A-481A-AEA8-40370C016638}"/>
                </c:ext>
              </c:extLst>
            </c:dLbl>
            <c:dLbl>
              <c:idx val="1"/>
              <c:layout>
                <c:manualLayout>
                  <c:x val="0.10350517283994209"/>
                  <c:y val="-0.135265890676708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6A-481A-AEA8-40370C016638}"/>
                </c:ext>
              </c:extLst>
            </c:dLbl>
            <c:dLbl>
              <c:idx val="2"/>
              <c:layout>
                <c:manualLayout>
                  <c:x val="0.11876240245754034"/>
                  <c:y val="3.99130815169843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6A-481A-AEA8-40370C016638}"/>
                </c:ext>
              </c:extLst>
            </c:dLbl>
            <c:dLbl>
              <c:idx val="3"/>
              <c:layout>
                <c:manualLayout>
                  <c:x val="5.0360509869001799E-2"/>
                  <c:y val="0.101580128570885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6A-481A-AEA8-40370C016638}"/>
                </c:ext>
              </c:extLst>
            </c:dLbl>
            <c:dLbl>
              <c:idx val="4"/>
              <c:layout>
                <c:manualLayout>
                  <c:x val="5.3751044572343254E-2"/>
                  <c:y val="-2.54123397618775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6A-481A-AEA8-40370C016638}"/>
                </c:ext>
              </c:extLst>
            </c:dLbl>
            <c:dLbl>
              <c:idx val="5"/>
              <c:layout>
                <c:manualLayout>
                  <c:x val="3.2419170697833177E-2"/>
                  <c:y val="0.15190935372208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6A-481A-AEA8-40370C01663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 - 55,6%</c:v>
                </c:pt>
                <c:pt idx="1">
                  <c:v>Субсидии - 17,7%</c:v>
                </c:pt>
                <c:pt idx="2">
                  <c:v>Субвенции - 18,7%</c:v>
                </c:pt>
                <c:pt idx="3">
                  <c:v>Трансферты - 7,4%</c:v>
                </c:pt>
                <c:pt idx="4">
                  <c:v>Прочие - 0,6%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87312</c:v>
                </c:pt>
                <c:pt idx="1">
                  <c:v>27856</c:v>
                </c:pt>
                <c:pt idx="2">
                  <c:v>29355</c:v>
                </c:pt>
                <c:pt idx="3">
                  <c:v>11628</c:v>
                </c:pt>
                <c:pt idx="4">
                  <c:v>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6A-481A-AEA8-40370C0166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3884057971014493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280886974330002"/>
                  <c:y val="8.8509833010004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3A-46B4-B3C9-4407FAA1B94B}"/>
                </c:ext>
              </c:extLst>
            </c:dLbl>
            <c:dLbl>
              <c:idx val="1"/>
              <c:layout>
                <c:manualLayout>
                  <c:x val="-7.1076821675317495E-3"/>
                  <c:y val="-5.55559359427897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3A-46B4-B3C9-4407FAA1B94B}"/>
                </c:ext>
              </c:extLst>
            </c:dLbl>
            <c:dLbl>
              <c:idx val="2"/>
              <c:layout>
                <c:manualLayout>
                  <c:x val="-1.5766745524522438E-2"/>
                  <c:y val="9.54686370725398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3A-46B4-B3C9-4407FAA1B94B}"/>
                </c:ext>
              </c:extLst>
            </c:dLbl>
            <c:dLbl>
              <c:idx val="3"/>
              <c:layout>
                <c:manualLayout>
                  <c:x val="-7.3705259936678313E-2"/>
                  <c:y val="-0.1494452052189128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3A-46B4-B3C9-4407FAA1B94B}"/>
                </c:ext>
              </c:extLst>
            </c:dLbl>
            <c:dLbl>
              <c:idx val="4"/>
              <c:layout>
                <c:manualLayout>
                  <c:x val="8.8130715723314851E-2"/>
                  <c:y val="-0.146185286621780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3A-46B4-B3C9-4407FAA1B94B}"/>
                </c:ext>
              </c:extLst>
            </c:dLbl>
            <c:dLbl>
              <c:idx val="5"/>
              <c:layout>
                <c:manualLayout>
                  <c:x val="0.10117851299977636"/>
                  <c:y val="-3.40811746357792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3A-46B4-B3C9-4407FAA1B94B}"/>
                </c:ext>
              </c:extLst>
            </c:dLbl>
            <c:dLbl>
              <c:idx val="6"/>
              <c:layout>
                <c:manualLayout>
                  <c:x val="-3.0430069559690694E-2"/>
                  <c:y val="-2.84811137738217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3A-46B4-B3C9-4407FAA1B94B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C3A-46B4-B3C9-4407FAA1B94B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C3A-46B4-B3C9-4407FAA1B94B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C3A-46B4-B3C9-4407FAA1B94B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C3A-46B4-B3C9-4407FAA1B94B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C3A-46B4-B3C9-4407FAA1B94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 - 28,4%</c:v>
                </c:pt>
                <c:pt idx="1">
                  <c:v>Национальная безопасность - 1,0%</c:v>
                </c:pt>
                <c:pt idx="2">
                  <c:v>Национальная экономика - 3,9%</c:v>
                </c:pt>
                <c:pt idx="3">
                  <c:v>Жилищно-коммунальное хозяйство - 18,6%</c:v>
                </c:pt>
                <c:pt idx="4">
                  <c:v>Образование - 15,9%</c:v>
                </c:pt>
                <c:pt idx="5">
                  <c:v>Культура - 12,8%</c:v>
                </c:pt>
                <c:pt idx="6">
                  <c:v>Здравоохранение - 0,1%</c:v>
                </c:pt>
                <c:pt idx="7">
                  <c:v>Социальная политика - 12,3%</c:v>
                </c:pt>
                <c:pt idx="8">
                  <c:v>Физическая культура и спорт - 0,2%</c:v>
                </c:pt>
                <c:pt idx="9">
                  <c:v>Средства массовой информации - 0,6%</c:v>
                </c:pt>
                <c:pt idx="10">
                  <c:v>Обслуживание муниципального долга - 0,1%</c:v>
                </c:pt>
                <c:pt idx="11">
                  <c:v>Межбюджетные трансферты - 6,1%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#,##0">
                  <c:v>53269</c:v>
                </c:pt>
                <c:pt idx="1">
                  <c:v>1942</c:v>
                </c:pt>
                <c:pt idx="2" formatCode="#,##0">
                  <c:v>7259</c:v>
                </c:pt>
                <c:pt idx="3" formatCode="#,##0">
                  <c:v>34886</c:v>
                </c:pt>
                <c:pt idx="4" formatCode="#,##0">
                  <c:v>29939</c:v>
                </c:pt>
                <c:pt idx="5" formatCode="#,##0">
                  <c:v>24086</c:v>
                </c:pt>
                <c:pt idx="6">
                  <c:v>20</c:v>
                </c:pt>
                <c:pt idx="7">
                  <c:v>23088</c:v>
                </c:pt>
                <c:pt idx="8">
                  <c:v>465</c:v>
                </c:pt>
                <c:pt idx="9">
                  <c:v>1100</c:v>
                </c:pt>
                <c:pt idx="10">
                  <c:v>230</c:v>
                </c:pt>
                <c:pt idx="11">
                  <c:v>11532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C3A-46B4-B3C9-4407FAA1B9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3396655014537"/>
          <c:y val="0.10732169348396668"/>
          <c:w val="0.33282358202982476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280886974330002"/>
                  <c:y val="8.8509833010004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82-4478-84E2-DBE87C7D843B}"/>
                </c:ext>
              </c:extLst>
            </c:dLbl>
            <c:dLbl>
              <c:idx val="1"/>
              <c:layout>
                <c:manualLayout>
                  <c:x val="-1.1286089238845144E-3"/>
                  <c:y val="-7.24641485031762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82-4478-84E2-DBE87C7D843B}"/>
                </c:ext>
              </c:extLst>
            </c:dLbl>
            <c:dLbl>
              <c:idx val="2"/>
              <c:layout>
                <c:manualLayout>
                  <c:x val="3.3560608735567245E-2"/>
                  <c:y val="3.26667047053900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82-4478-84E2-DBE87C7D843B}"/>
                </c:ext>
              </c:extLst>
            </c:dLbl>
            <c:dLbl>
              <c:idx val="3"/>
              <c:layout>
                <c:manualLayout>
                  <c:x val="-9.3137247978531831E-2"/>
                  <c:y val="-0.105966944349347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82-4478-84E2-DBE87C7D843B}"/>
                </c:ext>
              </c:extLst>
            </c:dLbl>
            <c:dLbl>
              <c:idx val="4"/>
              <c:layout>
                <c:manualLayout>
                  <c:x val="0.14343714322705178"/>
                  <c:y val="-0.1316925329985925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82-4478-84E2-DBE87C7D843B}"/>
                </c:ext>
              </c:extLst>
            </c:dLbl>
            <c:dLbl>
              <c:idx val="5"/>
              <c:layout>
                <c:manualLayout>
                  <c:x val="0.10117851299977636"/>
                  <c:y val="-3.40811746357792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82-4478-84E2-DBE87C7D843B}"/>
                </c:ext>
              </c:extLst>
            </c:dLbl>
            <c:dLbl>
              <c:idx val="6"/>
              <c:layout>
                <c:manualLayout>
                  <c:x val="-3.0430069559690694E-2"/>
                  <c:y val="-2.84811137738217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82-4478-84E2-DBE87C7D843B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82-4478-84E2-DBE87C7D843B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82-4478-84E2-DBE87C7D843B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82-4478-84E2-DBE87C7D843B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82-4478-84E2-DBE87C7D843B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82-4478-84E2-DBE87C7D843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Функционирование местных администрации</c:v>
                </c:pt>
                <c:pt idx="1">
                  <c:v>Функционирование представительных органов</c:v>
                </c:pt>
                <c:pt idx="2">
                  <c:v>Судебная система (присяжные заседатели)</c:v>
                </c:pt>
                <c:pt idx="3">
                  <c:v>Обеспечение деятельности финансовых органов</c:v>
                </c:pt>
                <c:pt idx="4">
                  <c:v>Другие общегосударственные вопросы (УКС, КУМИ, МКУ "ЦКОД")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">
                  <c:v>15372</c:v>
                </c:pt>
                <c:pt idx="1">
                  <c:v>952</c:v>
                </c:pt>
                <c:pt idx="2" formatCode="#,##0">
                  <c:v>6</c:v>
                </c:pt>
                <c:pt idx="3" formatCode="#,##0">
                  <c:v>3765</c:v>
                </c:pt>
                <c:pt idx="4" formatCode="#,##0">
                  <c:v>33174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582-4478-84E2-DBE87C7D84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3396655014537"/>
          <c:y val="0.10732169348396668"/>
          <c:w val="0.33282358202982476"/>
          <c:h val="0.861395260375061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280886974330002"/>
                  <c:y val="8.8509833010004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55-4409-8869-C83AFF329E40}"/>
                </c:ext>
              </c:extLst>
            </c:dLbl>
            <c:dLbl>
              <c:idx val="1"/>
              <c:layout>
                <c:manualLayout>
                  <c:x val="-5.9424573049445054E-2"/>
                  <c:y val="-0.132850621933127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55-4409-8869-C83AFF329E40}"/>
                </c:ext>
              </c:extLst>
            </c:dLbl>
            <c:dLbl>
              <c:idx val="2"/>
              <c:layout>
                <c:manualLayout>
                  <c:x val="-2.3138307263161611E-3"/>
                  <c:y val="-0.1460772566472669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55-4409-8869-C83AFF329E40}"/>
                </c:ext>
              </c:extLst>
            </c:dLbl>
            <c:dLbl>
              <c:idx val="3"/>
              <c:layout>
                <c:manualLayout>
                  <c:x val="4.4381436625354563E-2"/>
                  <c:y val="-0.1204596979725359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55-4409-8869-C83AFF329E40}"/>
                </c:ext>
              </c:extLst>
            </c:dLbl>
            <c:dLbl>
              <c:idx val="4"/>
              <c:layout>
                <c:manualLayout>
                  <c:x val="-1.0523992796864504E-2"/>
                  <c:y val="3.2558484537258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55-4409-8869-C83AFF329E40}"/>
                </c:ext>
              </c:extLst>
            </c:dLbl>
            <c:dLbl>
              <c:idx val="5"/>
              <c:layout>
                <c:manualLayout>
                  <c:x val="-3.9329708225933638E-2"/>
                  <c:y val="-8.48060025105557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55-4409-8869-C83AFF329E40}"/>
                </c:ext>
              </c:extLst>
            </c:dLbl>
            <c:dLbl>
              <c:idx val="6"/>
              <c:layout>
                <c:manualLayout>
                  <c:x val="0.12043925002648212"/>
                  <c:y val="6.81372437141010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55-4409-8869-C83AFF329E40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55-4409-8869-C83AFF329E40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55-4409-8869-C83AFF329E40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55-4409-8869-C83AFF329E40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F55-4409-8869-C83AFF329E40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55-4409-8869-C83AFF329E4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Перевозка пассажиров по муниципальным маршрутам</c:v>
                </c:pt>
                <c:pt idx="1">
                  <c:v>Развтите молочного скотоводства</c:v>
                </c:pt>
                <c:pt idx="2">
                  <c:v>Поддержка предпринимательства</c:v>
                </c:pt>
                <c:pt idx="3">
                  <c:v>Проведение работ по уничтожению карантийных сорняков</c:v>
                </c:pt>
                <c:pt idx="4">
                  <c:v>Мероприятия по отлову безнадзорных животных</c:v>
                </c:pt>
                <c:pt idx="5">
                  <c:v>Оценка, межевание и кадастровые работы</c:v>
                </c:pt>
                <c:pt idx="6">
                  <c:v>Содержание комитета сельского хозяйства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2303</c:v>
                </c:pt>
                <c:pt idx="1">
                  <c:v>976</c:v>
                </c:pt>
                <c:pt idx="2" formatCode="#,##0">
                  <c:v>640</c:v>
                </c:pt>
                <c:pt idx="3" formatCode="#,##0">
                  <c:v>346</c:v>
                </c:pt>
                <c:pt idx="4" formatCode="#,##0">
                  <c:v>200</c:v>
                </c:pt>
                <c:pt idx="5" formatCode="#,##0">
                  <c:v>274</c:v>
                </c:pt>
                <c:pt idx="6" formatCode="#,##0">
                  <c:v>2520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F55-4409-8869-C83AFF329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346939255911401"/>
          <c:y val="0.10732169348396668"/>
          <c:w val="0.40008815602085612"/>
          <c:h val="0.861395260375061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3586149264974165E-2"/>
                  <c:y val="-4.19251397923085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0C-4207-BFA3-827EB9D5014C}"/>
                </c:ext>
              </c:extLst>
            </c:dLbl>
            <c:dLbl>
              <c:idx val="1"/>
              <c:layout>
                <c:manualLayout>
                  <c:x val="-4.1487353318503346E-2"/>
                  <c:y val="-5.58381832705694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0C-4207-BFA3-827EB9D5014C}"/>
                </c:ext>
              </c:extLst>
            </c:dLbl>
            <c:dLbl>
              <c:idx val="2"/>
              <c:layout>
                <c:manualLayout>
                  <c:x val="2.010757623906877E-2"/>
                  <c:y val="-1.820628399710905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0C-4207-BFA3-827EB9D5014C}"/>
                </c:ext>
              </c:extLst>
            </c:dLbl>
            <c:dLbl>
              <c:idx val="3"/>
              <c:layout>
                <c:manualLayout>
                  <c:x val="-0.14246460223862145"/>
                  <c:y val="-9.38896496633572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0C-4207-BFA3-827EB9D5014C}"/>
                </c:ext>
              </c:extLst>
            </c:dLbl>
            <c:dLbl>
              <c:idx val="4"/>
              <c:layout>
                <c:manualLayout>
                  <c:x val="0.11503654531972742"/>
                  <c:y val="-0.1510165848834113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0C-4207-BFA3-827EB9D5014C}"/>
                </c:ext>
              </c:extLst>
            </c:dLbl>
            <c:dLbl>
              <c:idx val="5"/>
              <c:layout>
                <c:manualLayout>
                  <c:x val="8.3241293268834671E-2"/>
                  <c:y val="0.1035997945908935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0C-4207-BFA3-827EB9D5014C}"/>
                </c:ext>
              </c:extLst>
            </c:dLbl>
            <c:dLbl>
              <c:idx val="6"/>
              <c:layout>
                <c:manualLayout>
                  <c:x val="-4.9964337417464103E-2"/>
                  <c:y val="-1.15729012134352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0C-4207-BFA3-827EB9D5014C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0C-4207-BFA3-827EB9D5014C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0C-4207-BFA3-827EB9D5014C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0C-4207-BFA3-827EB9D5014C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D0C-4207-BFA3-827EB9D5014C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0C-4207-BFA3-827EB9D5014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Увеличение уставного капитала МУП "Комхоз"</c:v>
                </c:pt>
                <c:pt idx="1">
                  <c:v>Приобретение систем контроля, режим наладки сетей и котлов</c:v>
                </c:pt>
                <c:pt idx="2">
                  <c:v>Капитальный ремонт водонапорной башни в с. Старое Ермаково</c:v>
                </c:pt>
                <c:pt idx="3">
                  <c:v>ПСД, гос.экспертиза водопровод с. Камышла</c:v>
                </c:pt>
                <c:pt idx="4">
                  <c:v>Комплексное развитие сельских территорий (Байтуган, Балыкла, Ермаково, Камышла, Новое Усманово)</c:v>
                </c:pt>
                <c:pt idx="5">
                  <c:v>Формирование комфортной городской среды (Ермаково, Камышла, Новое Усманово)</c:v>
                </c:pt>
                <c:pt idx="6">
                  <c:v>Ремонт административных и жилых зданий, снос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2000</c:v>
                </c:pt>
                <c:pt idx="1">
                  <c:v>893</c:v>
                </c:pt>
                <c:pt idx="2" formatCode="#,##0">
                  <c:v>1934</c:v>
                </c:pt>
                <c:pt idx="3" formatCode="#,##0">
                  <c:v>11869</c:v>
                </c:pt>
                <c:pt idx="4" formatCode="#,##0">
                  <c:v>10884</c:v>
                </c:pt>
                <c:pt idx="5" formatCode="#,##0">
                  <c:v>6821</c:v>
                </c:pt>
                <c:pt idx="6" formatCode="#,##0">
                  <c:v>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D0C-4207-BFA3-827EB9D50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991184397914388"/>
          <c:y val="0.10732169348396668"/>
          <c:w val="0.38364570460082625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2450125348681194E-2"/>
                  <c:y val="0.117495150062763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98-4BEE-8912-988058CD2735}"/>
                </c:ext>
              </c:extLst>
            </c:dLbl>
            <c:dLbl>
              <c:idx val="1"/>
              <c:layout>
                <c:manualLayout>
                  <c:x val="-9.6793780822240272E-2"/>
                  <c:y val="-0.1862729658792650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98-4BEE-8912-988058CD2735}"/>
                </c:ext>
              </c:extLst>
            </c:dLbl>
            <c:dLbl>
              <c:idx val="2"/>
              <c:layout>
                <c:manualLayout>
                  <c:x val="9.3351223473747399E-2"/>
                  <c:y val="-0.1003320780554604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98-4BEE-8912-988058CD2735}"/>
                </c:ext>
              </c:extLst>
            </c:dLbl>
            <c:dLbl>
              <c:idx val="3"/>
              <c:layout>
                <c:manualLayout>
                  <c:x val="0.11490743029318645"/>
                  <c:y val="5.10378865685267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98-4BEE-8912-988058CD2735}"/>
                </c:ext>
              </c:extLst>
            </c:dLbl>
            <c:dLbl>
              <c:idx val="4"/>
              <c:layout>
                <c:manualLayout>
                  <c:x val="-8.974671327519039E-2"/>
                  <c:y val="7.462436760622313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98-4BEE-8912-988058CD2735}"/>
                </c:ext>
              </c:extLst>
            </c:dLbl>
            <c:dLbl>
              <c:idx val="5"/>
              <c:layout>
                <c:manualLayout>
                  <c:x val="-4.8298318091404495E-2"/>
                  <c:y val="-5.82359542013769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98-4BEE-8912-988058CD2735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98-4BEE-8912-988058CD2735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98-4BEE-8912-988058CD2735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98-4BEE-8912-988058CD2735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98-4BEE-8912-988058CD2735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98-4BEE-8912-988058CD2735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98-4BEE-8912-988058CD273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Содержание детских садов</c:v>
                </c:pt>
                <c:pt idx="1">
                  <c:v>Содержание школ</c:v>
                </c:pt>
                <c:pt idx="2">
                  <c:v>Содержание дополнительного образования</c:v>
                </c:pt>
                <c:pt idx="3">
                  <c:v>Капитальный ремонт ГБОУ СОШ с. Старое Ермаково</c:v>
                </c:pt>
                <c:pt idx="4">
                  <c:v>Оснащение средствами комплексной безопасности</c:v>
                </c:pt>
                <c:pt idx="5">
                  <c:v>Антинаркотическая программа (мероприятия и унич. наркосодер. раст.)</c:v>
                </c:pt>
                <c:pt idx="6">
                  <c:v>Мероприятия с несовершеннолетними в период каникул</c:v>
                </c:pt>
                <c:pt idx="7">
                  <c:v>Реализация молодежной политики</c:v>
                </c:pt>
                <c:pt idx="8">
                  <c:v>Летние пришкольные лагеря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6003</c:v>
                </c:pt>
                <c:pt idx="1">
                  <c:v>12489</c:v>
                </c:pt>
                <c:pt idx="2">
                  <c:v>2054</c:v>
                </c:pt>
                <c:pt idx="3">
                  <c:v>7446</c:v>
                </c:pt>
                <c:pt idx="4">
                  <c:v>209</c:v>
                </c:pt>
                <c:pt idx="5">
                  <c:v>110</c:v>
                </c:pt>
                <c:pt idx="6" formatCode="#,##0">
                  <c:v>138</c:v>
                </c:pt>
                <c:pt idx="7" formatCode="#,##0">
                  <c:v>188</c:v>
                </c:pt>
                <c:pt idx="8" formatCode="#,##0">
                  <c:v>1302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398-4BEE-8912-988058CD2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636641832327012"/>
                  <c:y val="9.81714785651793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91-4351-AA27-E2B5EDC3CFDC}"/>
                </c:ext>
              </c:extLst>
            </c:dLbl>
            <c:dLbl>
              <c:idx val="1"/>
              <c:layout>
                <c:manualLayout>
                  <c:x val="-3.9992585007591543E-2"/>
                  <c:y val="9.63357297729088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91-4351-AA27-E2B5EDC3CFDC}"/>
                </c:ext>
              </c:extLst>
            </c:dLbl>
            <c:dLbl>
              <c:idx val="2"/>
              <c:layout>
                <c:manualLayout>
                  <c:x val="-4.8651766062874427E-2"/>
                  <c:y val="-0.1848731408573927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91-4351-AA27-E2B5EDC3CFDC}"/>
                </c:ext>
              </c:extLst>
            </c:dLbl>
            <c:dLbl>
              <c:idx val="3"/>
              <c:layout>
                <c:manualLayout>
                  <c:x val="6.109577110036133E-2"/>
                  <c:y val="-0.1204596979725360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91-4351-AA27-E2B5EDC3CFDC}"/>
                </c:ext>
              </c:extLst>
            </c:dLbl>
            <c:dLbl>
              <c:idx val="4"/>
              <c:layout>
                <c:manualLayout>
                  <c:x val="0.12379082659510611"/>
                  <c:y val="7.99262048765642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91-4351-AA27-E2B5EDC3CFDC}"/>
                </c:ext>
              </c:extLst>
            </c:dLbl>
            <c:dLbl>
              <c:idx val="5"/>
              <c:layout>
                <c:manualLayout>
                  <c:x val="-4.8298318091404495E-2"/>
                  <c:y val="-5.82359542013769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91-4351-AA27-E2B5EDC3CFDC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91-4351-AA27-E2B5EDC3CFDC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91-4351-AA27-E2B5EDC3CFDC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91-4351-AA27-E2B5EDC3CFDC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91-4351-AA27-E2B5EDC3CFDC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91-4351-AA27-E2B5EDC3CFDC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A91-4351-AA27-E2B5EDC3CFD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Обеспечение жильем детей-сирот</c:v>
                </c:pt>
                <c:pt idx="1">
                  <c:v>Молодой семье - доступное жилье</c:v>
                </c:pt>
                <c:pt idx="2">
                  <c:v>Улучшение жилищных условий граждан, проработавших в тылу в период ВОВ</c:v>
                </c:pt>
                <c:pt idx="3">
                  <c:v>Строительство жилья гражданми, проживающими на сельских территориях</c:v>
                </c:pt>
                <c:pt idx="4">
                  <c:v>Вознаграждение приемным родителям</c:v>
                </c:pt>
                <c:pt idx="5">
                  <c:v>Социальная поддержка старшего поколения (мероприятия)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7369</c:v>
                </c:pt>
                <c:pt idx="1">
                  <c:v>605</c:v>
                </c:pt>
                <c:pt idx="2">
                  <c:v>4916</c:v>
                </c:pt>
                <c:pt idx="3">
                  <c:v>1877</c:v>
                </c:pt>
                <c:pt idx="4">
                  <c:v>7965</c:v>
                </c:pt>
                <c:pt idx="5">
                  <c:v>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A91-4351-AA27-E2B5EDC3C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8997210550474919E-2"/>
                  <c:y val="0.1030023964395754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0-4D57-9B7B-8B510089915A}"/>
                </c:ext>
              </c:extLst>
            </c:dLbl>
            <c:dLbl>
              <c:idx val="1"/>
              <c:layout>
                <c:manualLayout>
                  <c:x val="-6.5403646293092282E-2"/>
                  <c:y val="3.353360721214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C0-4D57-9B7B-8B510089915A}"/>
                </c:ext>
              </c:extLst>
            </c:dLbl>
            <c:dLbl>
              <c:idx val="2"/>
              <c:layout>
                <c:manualLayout>
                  <c:x val="-0.1129268034320822"/>
                  <c:y val="-0.14139487998782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C0-4D57-9B7B-8B510089915A}"/>
                </c:ext>
              </c:extLst>
            </c:dLbl>
            <c:dLbl>
              <c:idx val="3"/>
              <c:layout>
                <c:manualLayout>
                  <c:x val="9.0991137318597509E-2"/>
                  <c:y val="-0.1566915820305070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C0-4D57-9B7B-8B510089915A}"/>
                </c:ext>
              </c:extLst>
            </c:dLbl>
            <c:dLbl>
              <c:idx val="4"/>
              <c:layout>
                <c:manualLayout>
                  <c:x val="7.2968704024104616E-2"/>
                  <c:y val="1.71240823157974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C0-4D57-9B7B-8B510089915A}"/>
                </c:ext>
              </c:extLst>
            </c:dLbl>
            <c:dLbl>
              <c:idx val="5"/>
              <c:layout>
                <c:manualLayout>
                  <c:x val="7.2777915092452003E-2"/>
                  <c:y val="0.1084307124652896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C0-4D57-9B7B-8B510089915A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C0-4D57-9B7B-8B510089915A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C0-4D57-9B7B-8B510089915A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C0-4D57-9B7B-8B510089915A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C0-4D57-9B7B-8B510089915A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8C0-4D57-9B7B-8B510089915A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8C0-4D57-9B7B-8B510089915A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Байтуган</c:v>
                </c:pt>
                <c:pt idx="1">
                  <c:v>Балыкла</c:v>
                </c:pt>
                <c:pt idx="2">
                  <c:v>Ермаково</c:v>
                </c:pt>
                <c:pt idx="3">
                  <c:v>Камышла</c:v>
                </c:pt>
                <c:pt idx="4">
                  <c:v>Новое Усманово</c:v>
                </c:pt>
                <c:pt idx="5">
                  <c:v>Старое Усманово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1765</c:v>
                </c:pt>
                <c:pt idx="1">
                  <c:v>420</c:v>
                </c:pt>
                <c:pt idx="2">
                  <c:v>3465</c:v>
                </c:pt>
                <c:pt idx="3">
                  <c:v>3105</c:v>
                </c:pt>
                <c:pt idx="4">
                  <c:v>551</c:v>
                </c:pt>
                <c:pt idx="5">
                  <c:v>2226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8C0-4D57-9B7B-8B5100899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35734223975113"/>
          <c:y val="2.448339073436284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88563307780617E-2"/>
                  <c:y val="-4.07796569611923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D5-47C3-BFE5-CD858FB1B8A3}"/>
                </c:ext>
              </c:extLst>
            </c:dLbl>
            <c:dLbl>
              <c:idx val="1"/>
              <c:layout>
                <c:manualLayout>
                  <c:x val="-5.500523090027034E-2"/>
                  <c:y val="4.51438444161474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D5-47C3-BFE5-CD858FB1B8A3}"/>
                </c:ext>
              </c:extLst>
            </c:dLbl>
            <c:dLbl>
              <c:idx val="3"/>
              <c:layout>
                <c:manualLayout>
                  <c:x val="-5.500523090027034E-2"/>
                  <c:y val="2.182093727477573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D5-47C3-BFE5-CD858FB1B8A3}"/>
                </c:ext>
              </c:extLst>
            </c:dLbl>
            <c:dLbl>
              <c:idx val="7"/>
              <c:layout>
                <c:manualLayout>
                  <c:x val="-5.9414463207791729E-2"/>
                  <c:y val="5.1927278735411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D5-47C3-BFE5-CD858FB1B8A3}"/>
                </c:ext>
              </c:extLst>
            </c:dLbl>
            <c:dLbl>
              <c:idx val="9"/>
              <c:layout>
                <c:manualLayout>
                  <c:x val="-5.9414463207791729E-2"/>
                  <c:y val="-7.4696828557510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D5-47C3-BFE5-CD858FB1B8A3}"/>
                </c:ext>
              </c:extLst>
            </c:dLbl>
            <c:dLbl>
              <c:idx val="11"/>
              <c:layout>
                <c:manualLayout>
                  <c:x val="-5.7944719105284488E-2"/>
                  <c:y val="3.38381205507080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D5-47C3-BFE5-CD858FB1B8A3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97946</c:v>
                </c:pt>
                <c:pt idx="1">
                  <c:v>186938</c:v>
                </c:pt>
                <c:pt idx="2">
                  <c:v>186996</c:v>
                </c:pt>
                <c:pt idx="3">
                  <c:v>226624</c:v>
                </c:pt>
                <c:pt idx="4">
                  <c:v>231564</c:v>
                </c:pt>
                <c:pt idx="5">
                  <c:v>265834</c:v>
                </c:pt>
                <c:pt idx="6">
                  <c:v>149030</c:v>
                </c:pt>
                <c:pt idx="7">
                  <c:v>124450</c:v>
                </c:pt>
                <c:pt idx="8">
                  <c:v>129317</c:v>
                </c:pt>
                <c:pt idx="9">
                  <c:v>136258</c:v>
                </c:pt>
                <c:pt idx="10">
                  <c:v>187694</c:v>
                </c:pt>
                <c:pt idx="11">
                  <c:v>169831</c:v>
                </c:pt>
                <c:pt idx="12">
                  <c:v>191774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FD5-47C3-BFE5-CD858FB1B8A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2975232"/>
        <c:axId val="42977152"/>
      </c:lineChart>
      <c:catAx>
        <c:axId val="4297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977152"/>
        <c:crosses val="autoZero"/>
        <c:auto val="1"/>
        <c:lblAlgn val="ctr"/>
        <c:lblOffset val="100"/>
        <c:noMultiLvlLbl val="0"/>
      </c:catAx>
      <c:valAx>
        <c:axId val="42977152"/>
        <c:scaling>
          <c:orientation val="minMax"/>
          <c:max val="270000"/>
          <c:min val="90000"/>
        </c:scaling>
        <c:delete val="0"/>
        <c:axPos val="l"/>
        <c:numFmt formatCode="General" sourceLinked="1"/>
        <c:majorTickMark val="out"/>
        <c:minorTickMark val="none"/>
        <c:tickLblPos val="nextTo"/>
        <c:crossAx val="4297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59569445810457"/>
          <c:y val="0.10772123664231859"/>
          <c:w val="0.87523972067782485"/>
          <c:h val="0.688291213169915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3.08967306201619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EB-4ED2-9AF1-7F135B9CC0D5}"/>
                </c:ext>
              </c:extLst>
            </c:dLbl>
            <c:dLbl>
              <c:idx val="2"/>
              <c:layout>
                <c:manualLayout>
                  <c:x val="-2.5679705172782865E-2"/>
                  <c:y val="3.8045971684126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EB-4ED2-9AF1-7F135B9CC0D5}"/>
                </c:ext>
              </c:extLst>
            </c:dLbl>
            <c:dLbl>
              <c:idx val="4"/>
              <c:layout>
                <c:manualLayout>
                  <c:x val="-4.7667243284523306E-2"/>
                  <c:y val="-5.012800143810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EB-4ED2-9AF1-7F135B9CC0D5}"/>
                </c:ext>
              </c:extLst>
            </c:dLbl>
            <c:dLbl>
              <c:idx val="5"/>
              <c:layout>
                <c:manualLayout>
                  <c:x val="-5.2075766429269817E-2"/>
                  <c:y val="-3.8212599664830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EB-4ED2-9AF1-7F135B9CC0D5}"/>
                </c:ext>
              </c:extLst>
            </c:dLbl>
            <c:dLbl>
              <c:idx val="6"/>
              <c:layout>
                <c:manualLayout>
                  <c:x val="-4.0319704709945788E-2"/>
                  <c:y val="-3.3446438955520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EB-4ED2-9AF1-7F135B9CC0D5}"/>
                </c:ext>
              </c:extLst>
            </c:dLbl>
            <c:dLbl>
              <c:idx val="8"/>
              <c:layout>
                <c:manualLayout>
                  <c:x val="-4.9136750999438809E-2"/>
                  <c:y val="-5.012800143810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EB-4ED2-9AF1-7F135B9CC0D5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EB-4ED2-9AF1-7F135B9CC0D5}"/>
                </c:ext>
              </c:extLst>
            </c:dLbl>
            <c:dLbl>
              <c:idx val="10"/>
              <c:layout>
                <c:manualLayout>
                  <c:x val="-5.0606258714354313E-2"/>
                  <c:y val="-3.3446438955520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EB-4ED2-9AF1-7F135B9CC0D5}"/>
                </c:ext>
              </c:extLst>
            </c:dLbl>
            <c:dLbl>
              <c:idx val="11"/>
              <c:layout>
                <c:manualLayout>
                  <c:x val="-5.7935515224447051E-2"/>
                  <c:y val="1.1832087782922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EB-4ED2-9AF1-7F135B9CC0D5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01.01.09</c:v>
                </c:pt>
                <c:pt idx="1">
                  <c:v>01.01.10</c:v>
                </c:pt>
                <c:pt idx="2">
                  <c:v>01.01.11</c:v>
                </c:pt>
                <c:pt idx="3">
                  <c:v>01.01.12</c:v>
                </c:pt>
                <c:pt idx="4">
                  <c:v>01.01.13</c:v>
                </c:pt>
                <c:pt idx="5">
                  <c:v>01.01.14</c:v>
                </c:pt>
                <c:pt idx="6">
                  <c:v>01.01.15</c:v>
                </c:pt>
                <c:pt idx="7">
                  <c:v>01.01.16</c:v>
                </c:pt>
                <c:pt idx="8">
                  <c:v>01.01.17</c:v>
                </c:pt>
                <c:pt idx="9">
                  <c:v>01.01.18</c:v>
                </c:pt>
                <c:pt idx="10">
                  <c:v>01.01.19</c:v>
                </c:pt>
                <c:pt idx="11">
                  <c:v>01.01.20</c:v>
                </c:pt>
                <c:pt idx="12">
                  <c:v>01.01.21</c:v>
                </c:pt>
                <c:pt idx="13">
                  <c:v>01.01.22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10.6</c:v>
                </c:pt>
                <c:pt idx="1">
                  <c:v>12.6</c:v>
                </c:pt>
                <c:pt idx="2">
                  <c:v>12</c:v>
                </c:pt>
                <c:pt idx="3">
                  <c:v>15.5</c:v>
                </c:pt>
                <c:pt idx="4">
                  <c:v>16.600000000000001</c:v>
                </c:pt>
                <c:pt idx="5">
                  <c:v>19.899999999999999</c:v>
                </c:pt>
                <c:pt idx="6">
                  <c:v>22</c:v>
                </c:pt>
                <c:pt idx="7">
                  <c:v>21.2</c:v>
                </c:pt>
                <c:pt idx="8">
                  <c:v>19.7</c:v>
                </c:pt>
                <c:pt idx="9">
                  <c:v>18</c:v>
                </c:pt>
                <c:pt idx="10">
                  <c:v>17.899999999999999</c:v>
                </c:pt>
                <c:pt idx="11">
                  <c:v>17.2</c:v>
                </c:pt>
                <c:pt idx="12">
                  <c:v>16.8</c:v>
                </c:pt>
                <c:pt idx="13">
                  <c:v>15.5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FEB-4ED2-9AF1-7F135B9CC0D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6722816"/>
        <c:axId val="126731776"/>
      </c:lineChart>
      <c:catAx>
        <c:axId val="12672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731776"/>
        <c:crosses val="autoZero"/>
        <c:auto val="1"/>
        <c:lblAlgn val="ctr"/>
        <c:lblOffset val="100"/>
        <c:noMultiLvlLbl val="1"/>
      </c:catAx>
      <c:valAx>
        <c:axId val="126731776"/>
        <c:scaling>
          <c:orientation val="minMax"/>
          <c:max val="23"/>
          <c:min val="9"/>
        </c:scaling>
        <c:delete val="0"/>
        <c:axPos val="l"/>
        <c:numFmt formatCode="General" sourceLinked="1"/>
        <c:majorTickMark val="out"/>
        <c:minorTickMark val="none"/>
        <c:tickLblPos val="nextTo"/>
        <c:crossAx val="126722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Коммерческий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55-4331-B45D-3723DB6C9A9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55-4331-B45D-3723DB6C9A9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55-4331-B45D-3723DB6C9A9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55-4331-B45D-3723DB6C9A9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55-4331-B45D-3723DB6C9A9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55-4331-B45D-3723DB6C9A9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55-4331-B45D-3723DB6C9A96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55-4331-B45D-3723DB6C9A96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55-4331-B45D-3723DB6C9A9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01.01.09</c:v>
                </c:pt>
                <c:pt idx="1">
                  <c:v>01.01.10</c:v>
                </c:pt>
                <c:pt idx="2">
                  <c:v>01.01.11</c:v>
                </c:pt>
                <c:pt idx="3">
                  <c:v>01.01.12</c:v>
                </c:pt>
                <c:pt idx="4">
                  <c:v>01.01.13</c:v>
                </c:pt>
                <c:pt idx="5">
                  <c:v>01.01.14</c:v>
                </c:pt>
                <c:pt idx="6">
                  <c:v>01.01.15</c:v>
                </c:pt>
                <c:pt idx="7">
                  <c:v>01.01.16</c:v>
                </c:pt>
                <c:pt idx="8">
                  <c:v>01.01.17</c:v>
                </c:pt>
                <c:pt idx="9">
                  <c:v>01.01.18</c:v>
                </c:pt>
                <c:pt idx="10">
                  <c:v>01.01.19</c:v>
                </c:pt>
                <c:pt idx="11">
                  <c:v>01.01.20</c:v>
                </c:pt>
                <c:pt idx="12">
                  <c:v>01.01.21</c:v>
                </c:pt>
                <c:pt idx="13">
                  <c:v>01.01.22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5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2.5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A55-4331-B45D-3723DB6C9A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Бюджетный</c:v>
                </c:pt>
              </c:strCache>
            </c:strRef>
          </c:tx>
          <c:marker>
            <c:symbol val="none"/>
          </c:marker>
          <c:dLbls>
            <c:dLbl>
              <c:idx val="6"/>
              <c:layout>
                <c:manualLayout>
                  <c:x val="1.4695077149155032E-3"/>
                  <c:y val="-2.8596964255858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55-4331-B45D-3723DB6C9A96}"/>
                </c:ext>
              </c:extLst>
            </c:dLbl>
            <c:dLbl>
              <c:idx val="7"/>
              <c:layout>
                <c:manualLayout>
                  <c:x val="-2.9391311390998976E-3"/>
                  <c:y val="-2.38308035465489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55-4331-B45D-3723DB6C9A96}"/>
                </c:ext>
              </c:extLst>
            </c:dLbl>
            <c:dLbl>
              <c:idx val="11"/>
              <c:layout>
                <c:manualLayout>
                  <c:x val="0"/>
                  <c:y val="-3.8129285674478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55-4331-B45D-3723DB6C9A9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01.01.09</c:v>
                </c:pt>
                <c:pt idx="1">
                  <c:v>01.01.10</c:v>
                </c:pt>
                <c:pt idx="2">
                  <c:v>01.01.11</c:v>
                </c:pt>
                <c:pt idx="3">
                  <c:v>01.01.12</c:v>
                </c:pt>
                <c:pt idx="4">
                  <c:v>01.01.13</c:v>
                </c:pt>
                <c:pt idx="5">
                  <c:v>01.01.14</c:v>
                </c:pt>
                <c:pt idx="6">
                  <c:v>01.01.15</c:v>
                </c:pt>
                <c:pt idx="7">
                  <c:v>01.01.16</c:v>
                </c:pt>
                <c:pt idx="8">
                  <c:v>01.01.17</c:v>
                </c:pt>
                <c:pt idx="9">
                  <c:v>01.01.18</c:v>
                </c:pt>
                <c:pt idx="10">
                  <c:v>01.01.19</c:v>
                </c:pt>
                <c:pt idx="11">
                  <c:v>01.01.20</c:v>
                </c:pt>
                <c:pt idx="12">
                  <c:v>01.01.21</c:v>
                </c:pt>
                <c:pt idx="13">
                  <c:v>01.01.22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9.6999999999999993</c:v>
                </c:pt>
                <c:pt idx="1">
                  <c:v>11.7</c:v>
                </c:pt>
                <c:pt idx="2">
                  <c:v>11.1</c:v>
                </c:pt>
                <c:pt idx="3">
                  <c:v>11.6</c:v>
                </c:pt>
                <c:pt idx="4">
                  <c:v>15.7</c:v>
                </c:pt>
                <c:pt idx="5">
                  <c:v>14</c:v>
                </c:pt>
                <c:pt idx="6">
                  <c:v>11.1</c:v>
                </c:pt>
                <c:pt idx="7">
                  <c:v>10.3</c:v>
                </c:pt>
                <c:pt idx="8">
                  <c:v>8.8000000000000007</c:v>
                </c:pt>
                <c:pt idx="9">
                  <c:v>8</c:v>
                </c:pt>
                <c:pt idx="10">
                  <c:v>15.4</c:v>
                </c:pt>
                <c:pt idx="11">
                  <c:v>17.2</c:v>
                </c:pt>
                <c:pt idx="12">
                  <c:v>16.899999999999999</c:v>
                </c:pt>
                <c:pt idx="13">
                  <c:v>15.5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A55-4331-B45D-3723DB6C9A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9977600"/>
        <c:axId val="239488000"/>
      </c:lineChart>
      <c:catAx>
        <c:axId val="21997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9488000"/>
        <c:crosses val="autoZero"/>
        <c:auto val="1"/>
        <c:lblAlgn val="ctr"/>
        <c:lblOffset val="100"/>
        <c:noMultiLvlLbl val="1"/>
      </c:catAx>
      <c:valAx>
        <c:axId val="239488000"/>
        <c:scaling>
          <c:orientation val="minMax"/>
          <c:max val="2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crossAx val="219977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59435801604889"/>
          <c:y val="0.32486620504961594"/>
          <c:w val="0.24224105711988062"/>
          <c:h val="0.432436012885146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4.0429052038781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9D-4E6E-9A69-D4A1A9E68107}"/>
                </c:ext>
              </c:extLst>
            </c:dLbl>
            <c:dLbl>
              <c:idx val="5"/>
              <c:layout>
                <c:manualLayout>
                  <c:x val="-5.2075766429269817E-2"/>
                  <c:y val="4.51952127480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9D-4E6E-9A69-D4A1A9E68107}"/>
                </c:ext>
              </c:extLst>
            </c:dLbl>
            <c:dLbl>
              <c:idx val="6"/>
              <c:layout>
                <c:manualLayout>
                  <c:x val="-5.2075766429269817E-2"/>
                  <c:y val="-1.67648764729359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9D-4E6E-9A69-D4A1A9E68107}"/>
                </c:ext>
              </c:extLst>
            </c:dLbl>
            <c:dLbl>
              <c:idx val="9"/>
              <c:layout>
                <c:manualLayout>
                  <c:x val="-5.0606258714354313E-2"/>
                  <c:y val="-8.1108046048618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9D-4E6E-9A69-D4A1A9E68107}"/>
                </c:ext>
              </c:extLst>
            </c:dLbl>
            <c:dLbl>
              <c:idx val="11"/>
              <c:layout>
                <c:manualLayout>
                  <c:x val="-5.7935399515178274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9D-4E6E-9A69-D4A1A9E68107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49033</c:v>
                </c:pt>
                <c:pt idx="1">
                  <c:v>64156</c:v>
                </c:pt>
                <c:pt idx="2">
                  <c:v>74034</c:v>
                </c:pt>
                <c:pt idx="3">
                  <c:v>90319</c:v>
                </c:pt>
                <c:pt idx="4">
                  <c:v>74534</c:v>
                </c:pt>
                <c:pt idx="5">
                  <c:v>73943</c:v>
                </c:pt>
                <c:pt idx="6">
                  <c:v>77718</c:v>
                </c:pt>
                <c:pt idx="7">
                  <c:v>80843</c:v>
                </c:pt>
                <c:pt idx="8">
                  <c:v>87278</c:v>
                </c:pt>
                <c:pt idx="9">
                  <c:v>88404</c:v>
                </c:pt>
                <c:pt idx="10">
                  <c:v>119829</c:v>
                </c:pt>
                <c:pt idx="11">
                  <c:v>108832</c:v>
                </c:pt>
                <c:pt idx="12">
                  <c:v>123639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39D-4E6E-9A69-D4A1A9E6810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061632"/>
        <c:axId val="43077632"/>
      </c:lineChart>
      <c:catAx>
        <c:axId val="4306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077632"/>
        <c:crosses val="autoZero"/>
        <c:auto val="1"/>
        <c:lblAlgn val="ctr"/>
        <c:lblOffset val="100"/>
        <c:noMultiLvlLbl val="0"/>
      </c:catAx>
      <c:valAx>
        <c:axId val="43077632"/>
        <c:scaling>
          <c:orientation val="minMax"/>
          <c:max val="130000"/>
          <c:min val="40000"/>
        </c:scaling>
        <c:delete val="0"/>
        <c:axPos val="l"/>
        <c:numFmt formatCode="General" sourceLinked="1"/>
        <c:majorTickMark val="out"/>
        <c:minorTickMark val="none"/>
        <c:tickLblPos val="nextTo"/>
        <c:crossAx val="43061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4.0429052038781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7A-467D-80CE-3BF7C65E326D}"/>
                </c:ext>
              </c:extLst>
            </c:dLbl>
            <c:dLbl>
              <c:idx val="4"/>
              <c:layout>
                <c:manualLayout>
                  <c:x val="-4.6197735569607802E-2"/>
                  <c:y val="4.2812132393436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7A-467D-80CE-3BF7C65E326D}"/>
                </c:ext>
              </c:extLst>
            </c:dLbl>
            <c:dLbl>
              <c:idx val="5"/>
              <c:layout>
                <c:manualLayout>
                  <c:x val="-5.2075766429269817E-2"/>
                  <c:y val="4.51952127480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7A-467D-80CE-3BF7C65E326D}"/>
                </c:ext>
              </c:extLst>
            </c:dLbl>
            <c:dLbl>
              <c:idx val="6"/>
              <c:layout>
                <c:manualLayout>
                  <c:x val="-5.2075766429269817E-2"/>
                  <c:y val="-4.059568001948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7A-467D-80CE-3BF7C65E326D}"/>
                </c:ext>
              </c:extLst>
            </c:dLbl>
            <c:dLbl>
              <c:idx val="8"/>
              <c:layout>
                <c:manualLayout>
                  <c:x val="-5.0606258714354313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7A-467D-80CE-3BF7C65E326D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7A-467D-80CE-3BF7C65E326D}"/>
                </c:ext>
              </c:extLst>
            </c:dLbl>
            <c:dLbl>
              <c:idx val="10"/>
              <c:layout>
                <c:manualLayout>
                  <c:x val="-5.0606258714354313E-2"/>
                  <c:y val="-7.157572462999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7A-467D-80CE-3BF7C65E326D}"/>
                </c:ext>
              </c:extLst>
            </c:dLbl>
            <c:dLbl>
              <c:idx val="11"/>
              <c:layout>
                <c:manualLayout>
                  <c:x val="-5.7935399515178274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7A-467D-80CE-3BF7C65E326D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19305</c:v>
                </c:pt>
                <c:pt idx="1">
                  <c:v>25360</c:v>
                </c:pt>
                <c:pt idx="2">
                  <c:v>34180</c:v>
                </c:pt>
                <c:pt idx="3">
                  <c:v>50819</c:v>
                </c:pt>
                <c:pt idx="4">
                  <c:v>24531</c:v>
                </c:pt>
                <c:pt idx="5">
                  <c:v>31744</c:v>
                </c:pt>
                <c:pt idx="6">
                  <c:v>33739</c:v>
                </c:pt>
                <c:pt idx="7">
                  <c:v>27799</c:v>
                </c:pt>
                <c:pt idx="8">
                  <c:v>27183</c:v>
                </c:pt>
                <c:pt idx="9">
                  <c:v>29789</c:v>
                </c:pt>
                <c:pt idx="10">
                  <c:v>32244</c:v>
                </c:pt>
                <c:pt idx="11">
                  <c:v>33059</c:v>
                </c:pt>
                <c:pt idx="12">
                  <c:v>34638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B7A-467D-80CE-3BF7C65E326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6166144"/>
        <c:axId val="126169088"/>
      </c:lineChart>
      <c:catAx>
        <c:axId val="1261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169088"/>
        <c:crosses val="autoZero"/>
        <c:auto val="1"/>
        <c:lblAlgn val="ctr"/>
        <c:lblOffset val="100"/>
        <c:noMultiLvlLbl val="0"/>
      </c:catAx>
      <c:valAx>
        <c:axId val="126169088"/>
        <c:scaling>
          <c:orientation val="minMax"/>
          <c:max val="55000"/>
          <c:min val="15000"/>
        </c:scaling>
        <c:delete val="0"/>
        <c:axPos val="l"/>
        <c:numFmt formatCode="General" sourceLinked="1"/>
        <c:majorTickMark val="out"/>
        <c:minorTickMark val="none"/>
        <c:tickLblPos val="nextTo"/>
        <c:crossAx val="126166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3.08967306201619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64-4C90-8D8E-2B3A6E7A2D8A}"/>
                </c:ext>
              </c:extLst>
            </c:dLbl>
            <c:dLbl>
              <c:idx val="4"/>
              <c:layout>
                <c:manualLayout>
                  <c:x val="-4.6197735569607802E-2"/>
                  <c:y val="4.2812132393436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4-4C90-8D8E-2B3A6E7A2D8A}"/>
                </c:ext>
              </c:extLst>
            </c:dLbl>
            <c:dLbl>
              <c:idx val="5"/>
              <c:layout>
                <c:manualLayout>
                  <c:x val="-5.2075766429269817E-2"/>
                  <c:y val="-3.8212599664830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64-4C90-8D8E-2B3A6E7A2D8A}"/>
                </c:ext>
              </c:extLst>
            </c:dLbl>
            <c:dLbl>
              <c:idx val="6"/>
              <c:layout>
                <c:manualLayout>
                  <c:x val="-5.2075766429269817E-2"/>
                  <c:y val="4.75782931027462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64-4C90-8D8E-2B3A6E7A2D8A}"/>
                </c:ext>
              </c:extLst>
            </c:dLbl>
            <c:dLbl>
              <c:idx val="8"/>
              <c:layout>
                <c:manualLayout>
                  <c:x val="-5.0606258714354313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64-4C90-8D8E-2B3A6E7A2D8A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64-4C90-8D8E-2B3A6E7A2D8A}"/>
                </c:ext>
              </c:extLst>
            </c:dLbl>
            <c:dLbl>
              <c:idx val="10"/>
              <c:layout>
                <c:manualLayout>
                  <c:x val="-5.0606258714354313E-2"/>
                  <c:y val="-3.3446438955520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264-4C90-8D8E-2B3A6E7A2D8A}"/>
                </c:ext>
              </c:extLst>
            </c:dLbl>
            <c:dLbl>
              <c:idx val="11"/>
              <c:layout>
                <c:manualLayout>
                  <c:x val="-5.7935515224447051E-2"/>
                  <c:y val="1.1832087782922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64-4C90-8D8E-2B3A6E7A2D8A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7423</c:v>
                </c:pt>
                <c:pt idx="1">
                  <c:v>7010</c:v>
                </c:pt>
                <c:pt idx="2">
                  <c:v>21986</c:v>
                </c:pt>
                <c:pt idx="3">
                  <c:v>24871</c:v>
                </c:pt>
                <c:pt idx="4">
                  <c:v>16580</c:v>
                </c:pt>
                <c:pt idx="5">
                  <c:v>23905</c:v>
                </c:pt>
                <c:pt idx="6">
                  <c:v>22391</c:v>
                </c:pt>
                <c:pt idx="7">
                  <c:v>26788</c:v>
                </c:pt>
                <c:pt idx="8">
                  <c:v>26272</c:v>
                </c:pt>
                <c:pt idx="9">
                  <c:v>27135</c:v>
                </c:pt>
                <c:pt idx="10">
                  <c:v>31329</c:v>
                </c:pt>
                <c:pt idx="11">
                  <c:v>36776</c:v>
                </c:pt>
                <c:pt idx="12">
                  <c:v>38151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264-4C90-8D8E-2B3A6E7A2D8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6260352"/>
        <c:axId val="126271488"/>
      </c:lineChart>
      <c:catAx>
        <c:axId val="12626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271488"/>
        <c:crosses val="autoZero"/>
        <c:auto val="1"/>
        <c:lblAlgn val="ctr"/>
        <c:lblOffset val="100"/>
        <c:noMultiLvlLbl val="0"/>
      </c:catAx>
      <c:valAx>
        <c:axId val="126271488"/>
        <c:scaling>
          <c:orientation val="minMax"/>
          <c:max val="40000"/>
          <c:min val="5000"/>
        </c:scaling>
        <c:delete val="0"/>
        <c:axPos val="l"/>
        <c:numFmt formatCode="General" sourceLinked="1"/>
        <c:majorTickMark val="out"/>
        <c:minorTickMark val="none"/>
        <c:tickLblPos val="nextTo"/>
        <c:crossAx val="126260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3187850743008029"/>
          <c:y val="2.718905155976517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Байтуган</c:v>
                </c:pt>
                <c:pt idx="1">
                  <c:v>Старое Усманово</c:v>
                </c:pt>
                <c:pt idx="2">
                  <c:v>Балыкла</c:v>
                </c:pt>
                <c:pt idx="3">
                  <c:v>Новое Усманово</c:v>
                </c:pt>
                <c:pt idx="4">
                  <c:v>Ермаково</c:v>
                </c:pt>
                <c:pt idx="5">
                  <c:v>Камышла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3297</c:v>
                </c:pt>
                <c:pt idx="1">
                  <c:v>3310</c:v>
                </c:pt>
                <c:pt idx="2">
                  <c:v>4465</c:v>
                </c:pt>
                <c:pt idx="3">
                  <c:v>5163</c:v>
                </c:pt>
                <c:pt idx="4">
                  <c:v>5398</c:v>
                </c:pt>
                <c:pt idx="5">
                  <c:v>16518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1C-48E2-A137-AA5079819B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6702720"/>
        <c:axId val="126704256"/>
      </c:barChart>
      <c:catAx>
        <c:axId val="126702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26704256"/>
        <c:crosses val="autoZero"/>
        <c:auto val="1"/>
        <c:lblAlgn val="ctr"/>
        <c:lblOffset val="100"/>
        <c:noMultiLvlLbl val="0"/>
      </c:catAx>
      <c:valAx>
        <c:axId val="126704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702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3187850743008029"/>
          <c:y val="2.718905155976517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Байтуган</c:v>
                </c:pt>
                <c:pt idx="1">
                  <c:v>Балыкла</c:v>
                </c:pt>
                <c:pt idx="2">
                  <c:v>Старое Усманово</c:v>
                </c:pt>
                <c:pt idx="3">
                  <c:v>Новое Усманово</c:v>
                </c:pt>
                <c:pt idx="4">
                  <c:v>Ермаково</c:v>
                </c:pt>
                <c:pt idx="5">
                  <c:v>Камышла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5207</c:v>
                </c:pt>
                <c:pt idx="1">
                  <c:v>5220</c:v>
                </c:pt>
                <c:pt idx="2">
                  <c:v>5651</c:v>
                </c:pt>
                <c:pt idx="3">
                  <c:v>7119</c:v>
                </c:pt>
                <c:pt idx="4">
                  <c:v>9275</c:v>
                </c:pt>
                <c:pt idx="5">
                  <c:v>20025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6-4E87-8028-FB20EF2C49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983808"/>
        <c:axId val="42985344"/>
      </c:barChart>
      <c:catAx>
        <c:axId val="429838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42985344"/>
        <c:crosses val="autoZero"/>
        <c:auto val="1"/>
        <c:lblAlgn val="ctr"/>
        <c:lblOffset val="100"/>
        <c:noMultiLvlLbl val="0"/>
      </c:catAx>
      <c:valAx>
        <c:axId val="42985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983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3187850743008029"/>
          <c:y val="2.718905155976517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Камышла</c:v>
                </c:pt>
                <c:pt idx="1">
                  <c:v>Елховка</c:v>
                </c:pt>
                <c:pt idx="2">
                  <c:v>Челно-Вершины</c:v>
                </c:pt>
                <c:pt idx="3">
                  <c:v>Алексеевка</c:v>
                </c:pt>
                <c:pt idx="4">
                  <c:v>Исаклы</c:v>
                </c:pt>
                <c:pt idx="5">
                  <c:v>Шентала</c:v>
                </c:pt>
                <c:pt idx="6">
                  <c:v>Клявлино</c:v>
                </c:pt>
                <c:pt idx="7">
                  <c:v>Кошки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70412</c:v>
                </c:pt>
                <c:pt idx="1">
                  <c:v>80385</c:v>
                </c:pt>
                <c:pt idx="2">
                  <c:v>94798</c:v>
                </c:pt>
                <c:pt idx="3">
                  <c:v>97490</c:v>
                </c:pt>
                <c:pt idx="4">
                  <c:v>102848</c:v>
                </c:pt>
                <c:pt idx="5">
                  <c:v>103188</c:v>
                </c:pt>
                <c:pt idx="6">
                  <c:v>107458</c:v>
                </c:pt>
                <c:pt idx="7">
                  <c:v>183983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C9-423E-BBFD-6A5DE5B793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6510976"/>
        <c:axId val="126512512"/>
      </c:barChart>
      <c:catAx>
        <c:axId val="126510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6512512"/>
        <c:crosses val="autoZero"/>
        <c:auto val="1"/>
        <c:lblAlgn val="ctr"/>
        <c:lblOffset val="100"/>
        <c:noMultiLvlLbl val="0"/>
      </c:catAx>
      <c:valAx>
        <c:axId val="1265125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6510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рублей</a:t>
            </a:r>
            <a:r>
              <a:rPr lang="ru-RU" baseline="0" dirty="0"/>
              <a:t> на душу населения</a:t>
            </a:r>
            <a:endParaRPr lang="ru-RU" dirty="0"/>
          </a:p>
        </c:rich>
      </c:tx>
      <c:layout>
        <c:manualLayout>
          <c:xMode val="edge"/>
          <c:yMode val="edge"/>
          <c:x val="0.83187850743008029"/>
          <c:y val="2.718905155976517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Челно-Вершины</c:v>
                </c:pt>
                <c:pt idx="1">
                  <c:v>Камышла</c:v>
                </c:pt>
                <c:pt idx="2">
                  <c:v>Шентала</c:v>
                </c:pt>
                <c:pt idx="3">
                  <c:v>Клявлино</c:v>
                </c:pt>
                <c:pt idx="4">
                  <c:v>Алексеевка</c:v>
                </c:pt>
                <c:pt idx="5">
                  <c:v>Елховка</c:v>
                </c:pt>
                <c:pt idx="6">
                  <c:v>Кошки</c:v>
                </c:pt>
                <c:pt idx="7">
                  <c:v>Исаклы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6962</c:v>
                </c:pt>
                <c:pt idx="1">
                  <c:v>7104</c:v>
                </c:pt>
                <c:pt idx="2">
                  <c:v>7169</c:v>
                </c:pt>
                <c:pt idx="3">
                  <c:v>8131</c:v>
                </c:pt>
                <c:pt idx="4">
                  <c:v>8706</c:v>
                </c:pt>
                <c:pt idx="5">
                  <c:v>8718</c:v>
                </c:pt>
                <c:pt idx="6">
                  <c:v>8838</c:v>
                </c:pt>
                <c:pt idx="7">
                  <c:v>8920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9-4217-8EEE-22AC23796C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6390272"/>
        <c:axId val="126391808"/>
      </c:barChart>
      <c:catAx>
        <c:axId val="126390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6391808"/>
        <c:crosses val="autoZero"/>
        <c:auto val="1"/>
        <c:lblAlgn val="ctr"/>
        <c:lblOffset val="100"/>
        <c:noMultiLvlLbl val="0"/>
      </c:catAx>
      <c:valAx>
        <c:axId val="126391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639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4234A-213D-4D4A-9859-8044A93B55B4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4FC22-F839-4C72-8715-61572AF26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9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Субсидия</a:t>
            </a:r>
            <a:r>
              <a:rPr lang="ru-RU" baseline="0" dirty="0"/>
              <a:t> ГБОУ СОШ – 3671 </a:t>
            </a:r>
            <a:r>
              <a:rPr lang="ru-RU" baseline="0" dirty="0" err="1"/>
              <a:t>т.р</a:t>
            </a:r>
            <a:r>
              <a:rPr lang="ru-RU" baseline="0" dirty="0"/>
              <a:t>., субвенция – 2798 </a:t>
            </a:r>
            <a:r>
              <a:rPr lang="ru-RU" baseline="0" dirty="0" err="1"/>
              <a:t>т.р</a:t>
            </a:r>
            <a:r>
              <a:rPr lang="ru-RU" baseline="0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4FC22-F839-4C72-8715-61572AF2617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2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 отчету об исполнении бюджета муниципального района Камышлинский Самарской области     за 2021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348880"/>
            <a:ext cx="8062912" cy="1296144"/>
          </a:xfrm>
        </p:spPr>
        <p:txBody>
          <a:bodyPr>
            <a:normAutofit/>
          </a:bodyPr>
          <a:lstStyle/>
          <a:p>
            <a:r>
              <a:rPr lang="ru-RU" sz="4800" dirty="0"/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11424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БЮДЖЕТНАЯ ОБЕСПЕЧЕННОСТЬ ЗА СЧЕТ СОБСТВЕННЫХ ДОХОДОВ КОНСОЛИДИРОВАННОГО БЮДЖЕТА                                    (БЕЗ ПРИВАТИЗАЦИИ)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495176"/>
              </p:ext>
            </p:extLst>
          </p:nvPr>
        </p:nvGraphicFramePr>
        <p:xfrm>
          <a:off x="251520" y="1124744"/>
          <a:ext cx="8568952" cy="5330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19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ru-RU" dirty="0"/>
              <a:t>НАЛОГОВЫЕ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357970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0983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ru-RU" dirty="0"/>
              <a:t>НЕНАЛОГОВЫЕ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714866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853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47956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591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766006"/>
              </p:ext>
            </p:extLst>
          </p:nvPr>
        </p:nvGraphicFramePr>
        <p:xfrm>
          <a:off x="323850" y="981075"/>
          <a:ext cx="8496300" cy="544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202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</a:t>
                      </a:r>
                      <a:r>
                        <a:rPr lang="ru-RU" baseline="0" dirty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28">
                <a:tc>
                  <a:txBody>
                    <a:bodyPr/>
                    <a:lstStyle/>
                    <a:p>
                      <a:r>
                        <a:rPr lang="ru-RU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54 540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53 270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97,7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безопасность (ЕДДС)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7 259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7 259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2028">
                <a:tc>
                  <a:txBody>
                    <a:bodyPr/>
                    <a:lstStyle/>
                    <a:p>
                      <a:r>
                        <a:rPr lang="ru-RU" dirty="0"/>
                        <a:t>Жилищно-коммунальное</a:t>
                      </a:r>
                      <a:r>
                        <a:rPr lang="ru-RU" baseline="0" dirty="0"/>
                        <a:t>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35</a:t>
                      </a:r>
                      <a:r>
                        <a:rPr lang="ru-RU" baseline="0" dirty="0"/>
                        <a:t> 086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34 886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99,4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34 502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29 939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Культура (мероприятия,</a:t>
                      </a:r>
                      <a:r>
                        <a:rPr lang="ru-RU" baseline="0" dirty="0"/>
                        <a:t> инвентарь, ФОТ)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24 086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24 086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13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РАСХОДЫ (продолжение)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561423"/>
              </p:ext>
            </p:extLst>
          </p:nvPr>
        </p:nvGraphicFramePr>
        <p:xfrm>
          <a:off x="323850" y="981072"/>
          <a:ext cx="8496300" cy="5509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579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</a:t>
                      </a:r>
                      <a:r>
                        <a:rPr lang="ru-RU" baseline="0" dirty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Здравоохранение (стипендия)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25 940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23 088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89,0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 и спорт (соревнования,</a:t>
                      </a:r>
                      <a:r>
                        <a:rPr lang="ru-RU" baseline="0" dirty="0"/>
                        <a:t> инвентарь)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790">
                <a:tc>
                  <a:txBody>
                    <a:bodyPr/>
                    <a:lstStyle/>
                    <a:p>
                      <a:r>
                        <a:rPr lang="ru-RU" dirty="0"/>
                        <a:t>Средства</a:t>
                      </a:r>
                      <a:r>
                        <a:rPr lang="ru-RU" baseline="0" dirty="0"/>
                        <a:t> массовой информации (МАУ ИЦ «</a:t>
                      </a:r>
                      <a:r>
                        <a:rPr lang="ru-RU" baseline="0" dirty="0" err="1"/>
                        <a:t>Нур</a:t>
                      </a:r>
                      <a:r>
                        <a:rPr lang="ru-RU" baseline="0" dirty="0"/>
                        <a:t>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790">
                <a:tc>
                  <a:txBody>
                    <a:bodyPr/>
                    <a:lstStyle/>
                    <a:p>
                      <a:r>
                        <a:rPr lang="ru-RU" dirty="0"/>
                        <a:t>Обслуживание муниципального</a:t>
                      </a:r>
                      <a:r>
                        <a:rPr lang="ru-RU" baseline="0" dirty="0"/>
                        <a:t> долга (проценты)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Межбюджетные трансферты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12 584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11 532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91,6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Общий итог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197 755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187 817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195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094401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386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ОБЩЕГОСУДАРСТВЕННЫЕ 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182415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874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НАЦИОНАЛЬНАЯ ЭКОНОМИКА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416892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68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ЖИЛИЩНО-КОММУНАЛЬНОЕ ХОЗЯЙСТВО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585937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48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algn="ctr"/>
            <a:r>
              <a:rPr lang="ru-RU" dirty="0"/>
              <a:t>ИСПОЛНЕНИЕ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06758"/>
              </p:ext>
            </p:extLst>
          </p:nvPr>
        </p:nvGraphicFramePr>
        <p:xfrm>
          <a:off x="251520" y="1340768"/>
          <a:ext cx="8568952" cy="5114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448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ОБРАЗОВАНИЕ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76066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317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СОЦИАЛЬНАЯ ПОЛИТИКА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378137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843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МЕЖБЮДЖЕТНЫЕ ТРАНСФЕРТЫ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061290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459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МУНИЦИПАЛЬНЫЙ ДОЛГ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620375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7157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МУНИЦИПАЛЬНЫЙ ДОЛГ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978722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6744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ИПОЛНЕНИЕ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445555"/>
              </p:ext>
            </p:extLst>
          </p:nvPr>
        </p:nvGraphicFramePr>
        <p:xfrm>
          <a:off x="457200" y="1882775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Процент исполнения,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199 048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191 774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96,3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197 755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187 817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ПРОФИЦИТ / 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  <a:r>
                        <a:rPr lang="ru-RU" baseline="0" dirty="0"/>
                        <a:t> 293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 3 раза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821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41826"/>
          </a:xfrm>
        </p:spPr>
        <p:txBody>
          <a:bodyPr/>
          <a:lstStyle/>
          <a:p>
            <a:r>
              <a:rPr lang="ru-RU" dirty="0"/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206365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algn="ctr"/>
            <a:r>
              <a:rPr lang="ru-RU" dirty="0"/>
              <a:t>ОБЩИЙ ОБЪЕМ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887307"/>
              </p:ext>
            </p:extLst>
          </p:nvPr>
        </p:nvGraphicFramePr>
        <p:xfrm>
          <a:off x="251520" y="1052736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41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ДОХОДЫ БЕЗ УЧЕТА ЦЕЛЕВЫХ СРЕДСТВ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060495"/>
              </p:ext>
            </p:extLst>
          </p:nvPr>
        </p:nvGraphicFramePr>
        <p:xfrm>
          <a:off x="250825" y="1125538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34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СОБСТВЕННЫЕ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643171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356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СОБСТВЕННЫЕ ДОХОДЫ ПОСЕЛЕНИЙ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125270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354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СОБСТВЕННЫЕ ДОХОДЫ ПОСЕЛЕНИЙ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594598"/>
              </p:ext>
            </p:extLst>
          </p:nvPr>
        </p:nvGraphicFramePr>
        <p:xfrm>
          <a:off x="251520" y="1124744"/>
          <a:ext cx="8568952" cy="5330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8353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ДОХОДЫ ПОСЕЛЕНИЙ                                  БЕЗ УЧЕТА  ЦЕЛЕВЫХ СРЕДСТВ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489441"/>
              </p:ext>
            </p:extLst>
          </p:nvPr>
        </p:nvGraphicFramePr>
        <p:xfrm>
          <a:off x="251520" y="1124744"/>
          <a:ext cx="8568952" cy="5330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207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СОБСТВЕННЫЕ ДОХОДЫ                            КОНСОЛИДИРОВАННОГО БЮДЖЕТА (БЕЗ ПРИВАТИЗАЦИИ)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858631"/>
              </p:ext>
            </p:extLst>
          </p:nvPr>
        </p:nvGraphicFramePr>
        <p:xfrm>
          <a:off x="251520" y="1124744"/>
          <a:ext cx="8568952" cy="5330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104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624</TotalTime>
  <Words>376</Words>
  <Application>Microsoft Office PowerPoint</Application>
  <PresentationFormat>Экран (4:3)</PresentationFormat>
  <Paragraphs>126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Calibri</vt:lpstr>
      <vt:lpstr>Century Gothic</vt:lpstr>
      <vt:lpstr>Verdana</vt:lpstr>
      <vt:lpstr>Wingdings 2</vt:lpstr>
      <vt:lpstr>Яркая</vt:lpstr>
      <vt:lpstr>к отчету об исполнении бюджета муниципального района Камышлинский Самарской области     за 2021 год</vt:lpstr>
      <vt:lpstr>ИСПОЛНЕНИЕ ДОХОДОВ</vt:lpstr>
      <vt:lpstr>ОБЩИЙ ОБЪЕМ ДОХОДОВ</vt:lpstr>
      <vt:lpstr>ДОХОДЫ БЕЗ УЧЕТА ЦЕЛЕВЫХ СРЕДСТВ</vt:lpstr>
      <vt:lpstr>СОБСТВЕННЫЕ ДОХОДЫ</vt:lpstr>
      <vt:lpstr>СОБСТВЕННЫЕ ДОХОДЫ ПОСЕЛЕНИЙ</vt:lpstr>
      <vt:lpstr>СОБСТВЕННЫЕ ДОХОДЫ ПОСЕЛЕНИЙ</vt:lpstr>
      <vt:lpstr>ДОХОДЫ ПОСЕЛЕНИЙ                                  БЕЗ УЧЕТА  ЦЕЛЕВЫХ СРЕДСТВ</vt:lpstr>
      <vt:lpstr>СОБСТВЕННЫЕ ДОХОДЫ                            КОНСОЛИДИРОВАННОГО БЮДЖЕТА (БЕЗ ПРИВАТИЗАЦИИ)</vt:lpstr>
      <vt:lpstr>БЮДЖЕТНАЯ ОБЕСПЕЧЕННОСТЬ ЗА СЧЕТ СОБСТВЕННЫХ ДОХОДОВ КОНСОЛИДИРОВАННОГО БЮДЖЕТА                                    (БЕЗ ПРИВАТИЗАЦИИ)</vt:lpstr>
      <vt:lpstr>НАЛОГОВЫЕ ДОХОДЫ</vt:lpstr>
      <vt:lpstr>НЕНАЛОГОВЫЕ ДОХОДЫ</vt:lpstr>
      <vt:lpstr>БЕЗВОЗМЕЗДНЫЕ ПОСТУПЛЕНИЯ</vt:lpstr>
      <vt:lpstr>РАСХОДЫ</vt:lpstr>
      <vt:lpstr>РАСХОДЫ (продолжение)</vt:lpstr>
      <vt:lpstr>РАСХОДЫ</vt:lpstr>
      <vt:lpstr>ОБЩЕГОСУДАРСТВЕННЫЕ РАСХОДЫ</vt:lpstr>
      <vt:lpstr>НАЦИОНАЛЬНАЯ ЭКОНОМИКА</vt:lpstr>
      <vt:lpstr>ЖИЛИЩНО-КОММУНАЛЬНОЕ ХОЗЯЙСТВО </vt:lpstr>
      <vt:lpstr>ОБРАЗОВАНИЕ</vt:lpstr>
      <vt:lpstr>СОЦИАЛЬНАЯ ПОЛИТИКА</vt:lpstr>
      <vt:lpstr>МЕЖБЮДЖЕТНЫЕ ТРАНСФЕРТЫ</vt:lpstr>
      <vt:lpstr>МУНИЦИПАЛЬНЫЙ ДОЛГ</vt:lpstr>
      <vt:lpstr>МУНИЦИПАЛЬНЫЙ ДОЛГ</vt:lpstr>
      <vt:lpstr>ИПОЛНЕНИЕ БЮДЖЕТА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отчету об исполнении бюджета муниципального района Камышлинский Самарской области за 2021 год</dc:title>
  <dc:creator>ФЭУ</dc:creator>
  <cp:lastModifiedBy>Econom</cp:lastModifiedBy>
  <cp:revision>46</cp:revision>
  <dcterms:created xsi:type="dcterms:W3CDTF">2022-05-21T06:22:33Z</dcterms:created>
  <dcterms:modified xsi:type="dcterms:W3CDTF">2022-05-23T09:59:41Z</dcterms:modified>
</cp:coreProperties>
</file>