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87" r:id="rId3"/>
    <p:sldId id="258" r:id="rId4"/>
    <p:sldId id="259" r:id="rId5"/>
    <p:sldId id="261" r:id="rId6"/>
    <p:sldId id="285" r:id="rId7"/>
    <p:sldId id="267" r:id="rId8"/>
    <p:sldId id="268" r:id="rId9"/>
    <p:sldId id="284" r:id="rId10"/>
    <p:sldId id="286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8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- 49,7%</c:v>
                </c:pt>
                <c:pt idx="1">
                  <c:v>неналоговые доходы - 50,3%</c:v>
                </c:pt>
                <c:pt idx="2">
                  <c:v>в т.ч.: безвозмездные поступления - 32,4%</c:v>
                </c:pt>
                <c:pt idx="3">
                  <c:v>Доходы - всего - 34,9%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25320</c:v>
                </c:pt>
                <c:pt idx="1">
                  <c:v>8831</c:v>
                </c:pt>
                <c:pt idx="2">
                  <c:v>207650</c:v>
                </c:pt>
                <c:pt idx="3">
                  <c:v>241801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7-4159-820A-532C2A65D5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- 49,7%</c:v>
                </c:pt>
                <c:pt idx="1">
                  <c:v>неналоговые доходы - 50,3%</c:v>
                </c:pt>
                <c:pt idx="2">
                  <c:v>в т.ч.: безвозмездные поступления - 32,4%</c:v>
                </c:pt>
                <c:pt idx="3">
                  <c:v>Доходы - всего - 34,9%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12581</c:v>
                </c:pt>
                <c:pt idx="1">
                  <c:v>4442</c:v>
                </c:pt>
                <c:pt idx="2">
                  <c:v>67283</c:v>
                </c:pt>
                <c:pt idx="3">
                  <c:v>84306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97-4159-820A-532C2A65D5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3318272"/>
        <c:axId val="193492096"/>
      </c:barChart>
      <c:catAx>
        <c:axId val="193318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93492096"/>
        <c:crosses val="autoZero"/>
        <c:auto val="1"/>
        <c:lblAlgn val="ctr"/>
        <c:lblOffset val="100"/>
        <c:noMultiLvlLbl val="0"/>
      </c:catAx>
      <c:valAx>
        <c:axId val="193492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331827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3884057971014493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A7-42DA-A472-C94436DA51BE}"/>
                </c:ext>
              </c:extLst>
            </c:dLbl>
            <c:dLbl>
              <c:idx val="1"/>
              <c:layout>
                <c:manualLayout>
                  <c:x val="9.3347692524981471E-3"/>
                  <c:y val="-8.21259842519685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A7-42DA-A472-C94436DA51BE}"/>
                </c:ext>
              </c:extLst>
            </c:dLbl>
            <c:dLbl>
              <c:idx val="2"/>
              <c:layout>
                <c:manualLayout>
                  <c:x val="-1.5766745524522438E-2"/>
                  <c:y val="9.54686370725398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A7-42DA-A472-C94436DA51BE}"/>
                </c:ext>
              </c:extLst>
            </c:dLbl>
            <c:dLbl>
              <c:idx val="3"/>
              <c:layout>
                <c:manualLayout>
                  <c:x val="-7.3705259936678313E-2"/>
                  <c:y val="-0.149445205218912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A7-42DA-A472-C94436DA51BE}"/>
                </c:ext>
              </c:extLst>
            </c:dLbl>
            <c:dLbl>
              <c:idx val="4"/>
              <c:layout>
                <c:manualLayout>
                  <c:x val="8.8130715723314851E-2"/>
                  <c:y val="-0.146185286621780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A7-42DA-A472-C94436DA51BE}"/>
                </c:ext>
              </c:extLst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A7-42DA-A472-C94436DA51BE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A7-42DA-A472-C94436DA51BE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A7-42DA-A472-C94436DA51BE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A7-42DA-A472-C94436DA51BE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A7-42DA-A472-C94436DA51BE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A7-42DA-A472-C94436DA51BE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A7-42DA-A472-C94436DA51B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- 30,3%</c:v>
                </c:pt>
                <c:pt idx="1">
                  <c:v>Национальная безопасность - 1,1%</c:v>
                </c:pt>
                <c:pt idx="2">
                  <c:v>Национальная экономика - 3,7%</c:v>
                </c:pt>
                <c:pt idx="3">
                  <c:v>Жилищно-коммунальное хозяйство - 2,3%</c:v>
                </c:pt>
                <c:pt idx="4">
                  <c:v>Образование - 27,9%</c:v>
                </c:pt>
                <c:pt idx="5">
                  <c:v>Культура - 14,6%</c:v>
                </c:pt>
                <c:pt idx="6">
                  <c:v>Здравоохранение - 0,0%</c:v>
                </c:pt>
                <c:pt idx="7">
                  <c:v>Социальная политика - 14,4%</c:v>
                </c:pt>
                <c:pt idx="8">
                  <c:v>Физическая культура и спорт - 0,3%</c:v>
                </c:pt>
                <c:pt idx="9">
                  <c:v>Средства массовой информации - 1,1%</c:v>
                </c:pt>
                <c:pt idx="10">
                  <c:v>Обслуживание муниципального долга - 0,3%</c:v>
                </c:pt>
                <c:pt idx="11">
                  <c:v>Межбюджетные трансферты - 4,0%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#,##0">
                  <c:v>23837</c:v>
                </c:pt>
                <c:pt idx="1">
                  <c:v>901</c:v>
                </c:pt>
                <c:pt idx="2" formatCode="#,##0">
                  <c:v>2881</c:v>
                </c:pt>
                <c:pt idx="3" formatCode="#,##0">
                  <c:v>1807</c:v>
                </c:pt>
                <c:pt idx="4" formatCode="#,##0">
                  <c:v>21995</c:v>
                </c:pt>
                <c:pt idx="5" formatCode="#,##0">
                  <c:v>11502</c:v>
                </c:pt>
                <c:pt idx="6">
                  <c:v>0</c:v>
                </c:pt>
                <c:pt idx="7">
                  <c:v>11362</c:v>
                </c:pt>
                <c:pt idx="8">
                  <c:v>234</c:v>
                </c:pt>
                <c:pt idx="9">
                  <c:v>870</c:v>
                </c:pt>
                <c:pt idx="10">
                  <c:v>245</c:v>
                </c:pt>
                <c:pt idx="11">
                  <c:v>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CA7-42DA-A472-C94436DA5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4B-4D56-B176-FA321410708C}"/>
                </c:ext>
              </c:extLst>
            </c:dLbl>
            <c:dLbl>
              <c:idx val="1"/>
              <c:layout>
                <c:manualLayout>
                  <c:x val="-1.1286089238845144E-3"/>
                  <c:y val="-7.24641485031762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4B-4D56-B176-FA321410708C}"/>
                </c:ext>
              </c:extLst>
            </c:dLbl>
            <c:dLbl>
              <c:idx val="2"/>
              <c:layout>
                <c:manualLayout>
                  <c:x val="3.3560608735567245E-2"/>
                  <c:y val="3.26667047053900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4B-4D56-B176-FA321410708C}"/>
                </c:ext>
              </c:extLst>
            </c:dLbl>
            <c:dLbl>
              <c:idx val="3"/>
              <c:layout>
                <c:manualLayout>
                  <c:x val="-9.3137365676824027E-2"/>
                  <c:y val="-8.18123549773669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4B-4D56-B176-FA321410708C}"/>
                </c:ext>
              </c:extLst>
            </c:dLbl>
            <c:dLbl>
              <c:idx val="4"/>
              <c:layout>
                <c:manualLayout>
                  <c:x val="0.14343714322705178"/>
                  <c:y val="-0.131692532998592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4B-4D56-B176-FA321410708C}"/>
                </c:ext>
              </c:extLst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4B-4D56-B176-FA321410708C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4B-4D56-B176-FA321410708C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4B-4D56-B176-FA321410708C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4B-4D56-B176-FA321410708C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4B-4D56-B176-FA321410708C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4B-4D56-B176-FA321410708C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4B-4D56-B176-FA321410708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Функционирование местных администрации</c:v>
                </c:pt>
                <c:pt idx="1">
                  <c:v>Функционирование представительных органов</c:v>
                </c:pt>
                <c:pt idx="2">
                  <c:v>Судебная система (присяжные заседатели)</c:v>
                </c:pt>
                <c:pt idx="3">
                  <c:v>Обеспечение деятельности финансовых органов</c:v>
                </c:pt>
                <c:pt idx="4">
                  <c:v>Другие общегосударственные вопросы (УКС, КУМИ, МКУ "ЦКОД")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6458</c:v>
                </c:pt>
                <c:pt idx="1">
                  <c:v>275</c:v>
                </c:pt>
                <c:pt idx="2" formatCode="#,##0">
                  <c:v>0</c:v>
                </c:pt>
                <c:pt idx="3" formatCode="#,##0">
                  <c:v>1811</c:v>
                </c:pt>
                <c:pt idx="4" formatCode="#,##0">
                  <c:v>15293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4B-4D56-B176-FA3214107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92-4CF2-A162-6D389C9771D2}"/>
                </c:ext>
              </c:extLst>
            </c:dLbl>
            <c:dLbl>
              <c:idx val="1"/>
              <c:layout>
                <c:manualLayout>
                  <c:x val="1.3819074185233572E-2"/>
                  <c:y val="3.3816044733538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92-4CF2-A162-6D389C9771D2}"/>
                </c:ext>
              </c:extLst>
            </c:dLbl>
            <c:dLbl>
              <c:idx val="2"/>
              <c:layout>
                <c:manualLayout>
                  <c:x val="3.6652425173310734E-3"/>
                  <c:y val="-0.119507208338088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92-4CF2-A162-6D389C9771D2}"/>
                </c:ext>
              </c:extLst>
            </c:dLbl>
            <c:dLbl>
              <c:idx val="3"/>
              <c:layout>
                <c:manualLayout>
                  <c:x val="8.5069971634711573E-3"/>
                  <c:y val="3.65451329453383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92-4CF2-A162-6D389C9771D2}"/>
                </c:ext>
              </c:extLst>
            </c:dLbl>
            <c:dLbl>
              <c:idx val="4"/>
              <c:layout>
                <c:manualLayout>
                  <c:x val="-1.0523992796864504E-2"/>
                  <c:y val="3.2558484537258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92-4CF2-A162-6D389C9771D2}"/>
                </c:ext>
              </c:extLst>
            </c:dLbl>
            <c:dLbl>
              <c:idx val="5"/>
              <c:layout>
                <c:manualLayout>
                  <c:x val="-3.1855866671374584E-2"/>
                  <c:y val="-1.47576933318117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92-4CF2-A162-6D389C9771D2}"/>
                </c:ext>
              </c:extLst>
            </c:dLbl>
            <c:dLbl>
              <c:idx val="6"/>
              <c:layout>
                <c:manualLayout>
                  <c:x val="0.12043925002648212"/>
                  <c:y val="6.81372437141010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92-4CF2-A162-6D389C9771D2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92-4CF2-A162-6D389C9771D2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92-4CF2-A162-6D389C9771D2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92-4CF2-A162-6D389C9771D2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92-4CF2-A162-6D389C9771D2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92-4CF2-A162-6D389C9771D2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Перевозка пассажиров по муниципальным маршрутам</c:v>
                </c:pt>
                <c:pt idx="1">
                  <c:v>Развтите молочного скотоводства</c:v>
                </c:pt>
                <c:pt idx="2">
                  <c:v>Поддержка предпринимательства</c:v>
                </c:pt>
                <c:pt idx="3">
                  <c:v>Проведение работ по уничтожению карантийных сорняков</c:v>
                </c:pt>
                <c:pt idx="4">
                  <c:v>Мероприятия по отлову безнадзорных животных</c:v>
                </c:pt>
                <c:pt idx="5">
                  <c:v>Оценка, межевание и кадастровые работы</c:v>
                </c:pt>
                <c:pt idx="6">
                  <c:v>Содержание комитета сельского хозяйства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1247</c:v>
                </c:pt>
                <c:pt idx="1">
                  <c:v>90</c:v>
                </c:pt>
                <c:pt idx="2" formatCode="#,##0">
                  <c:v>200</c:v>
                </c:pt>
                <c:pt idx="3" formatCode="#,##0">
                  <c:v>0</c:v>
                </c:pt>
                <c:pt idx="4" formatCode="#,##0">
                  <c:v>83</c:v>
                </c:pt>
                <c:pt idx="5" formatCode="#,##0">
                  <c:v>134</c:v>
                </c:pt>
                <c:pt idx="6" formatCode="#,##0">
                  <c:v>1127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92-4CF2-A162-6D389C977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46939255911401"/>
          <c:y val="0.10732169348396668"/>
          <c:w val="0.40008815602085612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971469933971251"/>
                  <c:y val="-7.81570238502795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5C-4842-82E7-5000ED055B48}"/>
                </c:ext>
              </c:extLst>
            </c:dLbl>
            <c:dLbl>
              <c:idx val="1"/>
              <c:layout>
                <c:manualLayout>
                  <c:x val="9.1748761225474623E-2"/>
                  <c:y val="-4.8591806458975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5C-4842-82E7-5000ED055B48}"/>
                </c:ext>
              </c:extLst>
            </c:dLbl>
            <c:dLbl>
              <c:idx val="2"/>
              <c:layout>
                <c:manualLayout>
                  <c:x val="-3.9683156197403577E-2"/>
                  <c:y val="-3.75299554946935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5C-4842-82E7-5000ED055B48}"/>
                </c:ext>
              </c:extLst>
            </c:dLbl>
            <c:dLbl>
              <c:idx val="3"/>
              <c:layout>
                <c:manualLayout>
                  <c:x val="2.557466191165566E-3"/>
                  <c:y val="-4.55804709193959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5C-4842-82E7-5000ED055B48}"/>
                </c:ext>
              </c:extLst>
            </c:dLbl>
            <c:dLbl>
              <c:idx val="4"/>
              <c:layout>
                <c:manualLayout>
                  <c:x val="4.7771971328696018E-2"/>
                  <c:y val="9.23047662520445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5C-4842-82E7-5000ED055B48}"/>
                </c:ext>
              </c:extLst>
            </c:dLbl>
            <c:dLbl>
              <c:idx val="5"/>
              <c:layout>
                <c:manualLayout>
                  <c:x val="8.3241293268834671E-2"/>
                  <c:y val="0.103599794590893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5C-4842-82E7-5000ED055B48}"/>
                </c:ext>
              </c:extLst>
            </c:dLbl>
            <c:dLbl>
              <c:idx val="6"/>
              <c:layout>
                <c:manualLayout>
                  <c:x val="-4.9964337417464103E-2"/>
                  <c:y val="-1.15729012134352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5C-4842-82E7-5000ED055B48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5C-4842-82E7-5000ED055B48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5C-4842-82E7-5000ED055B48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5C-4842-82E7-5000ED055B48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5C-4842-82E7-5000ED055B48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5C-4842-82E7-5000ED055B4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Приобретение системы контроля, режим наладки сетей и котлов</c:v>
                </c:pt>
                <c:pt idx="1">
                  <c:v>Комплексное развитие сельских территорий (экспертиза смет, ПСД и качества материалов)</c:v>
                </c:pt>
                <c:pt idx="2">
                  <c:v>Формирование комфортной городской среды (Ермаково, Камышла, Новое Усманово)</c:v>
                </c:pt>
                <c:pt idx="3">
                  <c:v>Содержание муниципального жилья</c:v>
                </c:pt>
                <c:pt idx="4">
                  <c:v>Ремонт административных и жилых зданий, снос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1172</c:v>
                </c:pt>
                <c:pt idx="1">
                  <c:v>337</c:v>
                </c:pt>
                <c:pt idx="2">
                  <c:v>0</c:v>
                </c:pt>
                <c:pt idx="3">
                  <c:v>88</c:v>
                </c:pt>
                <c:pt idx="4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15C-4842-82E7-5000ED055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991184397914388"/>
          <c:y val="0.10732169348396668"/>
          <c:w val="0.3836457046008262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2450125348681194E-2"/>
                  <c:y val="0.11749515006276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A3-459B-A2B3-F8F81E4E4781}"/>
                </c:ext>
              </c:extLst>
            </c:dLbl>
            <c:dLbl>
              <c:idx val="1"/>
              <c:layout>
                <c:manualLayout>
                  <c:x val="-0.1117414639313583"/>
                  <c:y val="-0.150041081821294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A3-459B-A2B3-F8F81E4E4781}"/>
                </c:ext>
              </c:extLst>
            </c:dLbl>
            <c:dLbl>
              <c:idx val="2"/>
              <c:layout>
                <c:manualLayout>
                  <c:x val="5.7476784011863985E-2"/>
                  <c:y val="-0.117240290615846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A3-459B-A2B3-F8F81E4E4781}"/>
                </c:ext>
              </c:extLst>
            </c:dLbl>
            <c:dLbl>
              <c:idx val="3"/>
              <c:layout>
                <c:manualLayout>
                  <c:x val="0.11490743029318645"/>
                  <c:y val="5.10378865685267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A3-459B-A2B3-F8F81E4E4781}"/>
                </c:ext>
              </c:extLst>
            </c:dLbl>
            <c:dLbl>
              <c:idx val="4"/>
              <c:layout>
                <c:manualLayout>
                  <c:x val="-8.974671327519039E-2"/>
                  <c:y val="7.46243676062231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A3-459B-A2B3-F8F81E4E4781}"/>
                </c:ext>
              </c:extLst>
            </c:dLbl>
            <c:dLbl>
              <c:idx val="5"/>
              <c:layout>
                <c:manualLayout>
                  <c:x val="-4.8298318091404495E-2"/>
                  <c:y val="-5.82359542013769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A3-459B-A2B3-F8F81E4E4781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A3-459B-A2B3-F8F81E4E4781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A3-459B-A2B3-F8F81E4E4781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A3-459B-A2B3-F8F81E4E4781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A3-459B-A2B3-F8F81E4E4781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A3-459B-A2B3-F8F81E4E4781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A3-459B-A2B3-F8F81E4E478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Содержание детских садов</c:v>
                </c:pt>
                <c:pt idx="1">
                  <c:v>Содержание школ</c:v>
                </c:pt>
                <c:pt idx="2">
                  <c:v>Содержание дополнительного образования</c:v>
                </c:pt>
                <c:pt idx="3">
                  <c:v>Капитальный ремонт ГБОУ СОШ с. Старое Ермаково</c:v>
                </c:pt>
                <c:pt idx="4">
                  <c:v>Оснащение пищеблоков рециркуляторами</c:v>
                </c:pt>
                <c:pt idx="5">
                  <c:v>Антинаркотическая программа (мероприятия и унич. наркосодер. раст.)</c:v>
                </c:pt>
                <c:pt idx="6">
                  <c:v>Мероприятия с несовершеннолетними в период каникул</c:v>
                </c:pt>
                <c:pt idx="7">
                  <c:v>Реализация молодежной политики</c:v>
                </c:pt>
                <c:pt idx="8">
                  <c:v>Летние пришкольные лагеря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3527</c:v>
                </c:pt>
                <c:pt idx="1">
                  <c:v>8681</c:v>
                </c:pt>
                <c:pt idx="2">
                  <c:v>1508</c:v>
                </c:pt>
                <c:pt idx="3">
                  <c:v>7121</c:v>
                </c:pt>
                <c:pt idx="4">
                  <c:v>339</c:v>
                </c:pt>
                <c:pt idx="5">
                  <c:v>16</c:v>
                </c:pt>
                <c:pt idx="6" formatCode="#,##0">
                  <c:v>0</c:v>
                </c:pt>
                <c:pt idx="7" formatCode="#,##0">
                  <c:v>230</c:v>
                </c:pt>
                <c:pt idx="8" formatCode="#,##0">
                  <c:v>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A3-459B-A2B3-F8F81E4E4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234560926520956"/>
                  <c:y val="8.36787249419909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BF-4186-824A-B0E0BFF3D105}"/>
                </c:ext>
              </c:extLst>
            </c:dLbl>
            <c:dLbl>
              <c:idx val="1"/>
              <c:layout>
                <c:manualLayout>
                  <c:x val="-6.3908995680472674E-2"/>
                  <c:y val="-0.125886492449313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BF-4186-824A-B0E0BFF3D105}"/>
                </c:ext>
              </c:extLst>
            </c:dLbl>
            <c:dLbl>
              <c:idx val="2"/>
              <c:layout>
                <c:manualLayout>
                  <c:x val="-1.5766863222814637E-2"/>
                  <c:y val="3.25181634904332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BF-4186-824A-B0E0BFF3D105}"/>
                </c:ext>
              </c:extLst>
            </c:dLbl>
            <c:dLbl>
              <c:idx val="3"/>
              <c:layout>
                <c:manualLayout>
                  <c:x val="5.6611466167625905E-2"/>
                  <c:y val="-0.190508007151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BF-4186-824A-B0E0BFF3D105}"/>
                </c:ext>
              </c:extLst>
            </c:dLbl>
            <c:dLbl>
              <c:idx val="4"/>
              <c:layout>
                <c:manualLayout>
                  <c:x val="0.12379082659510611"/>
                  <c:y val="7.99262048765642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BF-4186-824A-B0E0BFF3D105}"/>
                </c:ext>
              </c:extLst>
            </c:dLbl>
            <c:dLbl>
              <c:idx val="5"/>
              <c:layout>
                <c:manualLayout>
                  <c:x val="-3.0361098360462791E-2"/>
                  <c:y val="-1.27526722203202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BF-4186-824A-B0E0BFF3D105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BF-4186-824A-B0E0BFF3D105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BF-4186-824A-B0E0BFF3D105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BF-4186-824A-B0E0BFF3D105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BF-4186-824A-B0E0BFF3D105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BF-4186-824A-B0E0BFF3D105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BF-4186-824A-B0E0BFF3D10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Обеспечение жильем детей-сирот</c:v>
                </c:pt>
                <c:pt idx="1">
                  <c:v>Молодой семье - доступное жилье</c:v>
                </c:pt>
                <c:pt idx="2">
                  <c:v>Улучшение жилищных условий граждан, проработавших в тылу в период ВОВ</c:v>
                </c:pt>
                <c:pt idx="3">
                  <c:v>Строительство жилья гражданми, проживающими на сельских территориях (КРСТ)</c:v>
                </c:pt>
                <c:pt idx="4">
                  <c:v>Вознаграждение приемным родителям</c:v>
                </c:pt>
                <c:pt idx="5">
                  <c:v>Социальная поддержка старшего поколения (мероприятия)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4084</c:v>
                </c:pt>
                <c:pt idx="1">
                  <c:v>1058</c:v>
                </c:pt>
                <c:pt idx="2">
                  <c:v>0</c:v>
                </c:pt>
                <c:pt idx="3">
                  <c:v>2079</c:v>
                </c:pt>
                <c:pt idx="4">
                  <c:v>4000</c:v>
                </c:pt>
                <c:pt idx="5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BF-4186-824A-B0E0BFF3D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0596612643150551E-2"/>
                  <c:y val="0.107833314313971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42-4CC5-B0BA-A347CA1AD350}"/>
                </c:ext>
              </c:extLst>
            </c:dLbl>
            <c:dLbl>
              <c:idx val="1"/>
              <c:layout>
                <c:manualLayout>
                  <c:x val="1.9798147428880808E-2"/>
                  <c:y val="4.548099965765149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42-4CC5-B0BA-A347CA1AD350}"/>
                </c:ext>
              </c:extLst>
            </c:dLbl>
            <c:dLbl>
              <c:idx val="2"/>
              <c:layout>
                <c:manualLayout>
                  <c:x val="-0.1129268034320822"/>
                  <c:y val="-0.206612271292175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42-4CC5-B0BA-A347CA1AD350}"/>
                </c:ext>
              </c:extLst>
            </c:dLbl>
            <c:dLbl>
              <c:idx val="3"/>
              <c:layout>
                <c:manualLayout>
                  <c:x val="-7.6635712015818685E-3"/>
                  <c:y val="5.34533455057248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42-4CC5-B0BA-A347CA1AD350}"/>
                </c:ext>
              </c:extLst>
            </c:dLbl>
            <c:dLbl>
              <c:idx val="4"/>
              <c:layout>
                <c:manualLayout>
                  <c:x val="-2.2696467874251145E-2"/>
                  <c:y val="-7.70788162349271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42-4CC5-B0BA-A347CA1AD350}"/>
                </c:ext>
              </c:extLst>
            </c:dLbl>
            <c:dLbl>
              <c:idx val="5"/>
              <c:layout>
                <c:manualLayout>
                  <c:x val="9.3704671445217325E-2"/>
                  <c:y val="8.18606641561109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42-4CC5-B0BA-A347CA1AD350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42-4CC5-B0BA-A347CA1AD350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42-4CC5-B0BA-A347CA1AD350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42-4CC5-B0BA-A347CA1AD350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42-4CC5-B0BA-A347CA1AD350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42-4CC5-B0BA-A347CA1AD350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42-4CC5-B0BA-A347CA1AD35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Балыкла</c:v>
                </c:pt>
                <c:pt idx="2">
                  <c:v>Ермаково</c:v>
                </c:pt>
                <c:pt idx="3">
                  <c:v>Камышла</c:v>
                </c:pt>
                <c:pt idx="4">
                  <c:v>Новое Усманово</c:v>
                </c:pt>
                <c:pt idx="5">
                  <c:v>Старое Усманово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315</c:v>
                </c:pt>
                <c:pt idx="1">
                  <c:v>19</c:v>
                </c:pt>
                <c:pt idx="2">
                  <c:v>1788</c:v>
                </c:pt>
                <c:pt idx="3">
                  <c:v>123</c:v>
                </c:pt>
                <c:pt idx="4">
                  <c:v>32</c:v>
                </c:pt>
                <c:pt idx="5">
                  <c:v>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42-4CC5-B0BA-A347CA1AD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59569445810457"/>
          <c:y val="0.10772123664231859"/>
          <c:w val="0.87523972067782485"/>
          <c:h val="0.688291213169915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3.0896730620161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F2-4F40-AE20-C96E181B105E}"/>
                </c:ext>
              </c:extLst>
            </c:dLbl>
            <c:dLbl>
              <c:idx val="2"/>
              <c:layout>
                <c:manualLayout>
                  <c:x val="-2.5679705172782865E-2"/>
                  <c:y val="3.8045971684126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F2-4F40-AE20-C96E181B105E}"/>
                </c:ext>
              </c:extLst>
            </c:dLbl>
            <c:dLbl>
              <c:idx val="4"/>
              <c:layout>
                <c:manualLayout>
                  <c:x val="-4.7667243284523306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F2-4F40-AE20-C96E181B105E}"/>
                </c:ext>
              </c:extLst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F2-4F40-AE20-C96E181B105E}"/>
                </c:ext>
              </c:extLst>
            </c:dLbl>
            <c:dLbl>
              <c:idx val="6"/>
              <c:layout>
                <c:manualLayout>
                  <c:x val="-4.0319704709945788E-2"/>
                  <c:y val="-3.3446438955520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F2-4F40-AE20-C96E181B105E}"/>
                </c:ext>
              </c:extLst>
            </c:dLbl>
            <c:dLbl>
              <c:idx val="8"/>
              <c:layout>
                <c:manualLayout>
                  <c:x val="-4.9136750999438809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F2-4F40-AE20-C96E181B105E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F2-4F40-AE20-C96E181B105E}"/>
                </c:ext>
              </c:extLst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F2-4F40-AE20-C96E181B105E}"/>
                </c:ext>
              </c:extLst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F2-4F40-AE20-C96E181B105E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  <c:pt idx="14">
                  <c:v>01.07.22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10.6</c:v>
                </c:pt>
                <c:pt idx="1">
                  <c:v>12.6</c:v>
                </c:pt>
                <c:pt idx="2">
                  <c:v>12</c:v>
                </c:pt>
                <c:pt idx="3">
                  <c:v>15.5</c:v>
                </c:pt>
                <c:pt idx="4">
                  <c:v>16.600000000000001</c:v>
                </c:pt>
                <c:pt idx="5">
                  <c:v>19.899999999999999</c:v>
                </c:pt>
                <c:pt idx="6">
                  <c:v>22</c:v>
                </c:pt>
                <c:pt idx="7">
                  <c:v>21.2</c:v>
                </c:pt>
                <c:pt idx="8">
                  <c:v>19.7</c:v>
                </c:pt>
                <c:pt idx="9">
                  <c:v>18</c:v>
                </c:pt>
                <c:pt idx="10">
                  <c:v>17.899999999999999</c:v>
                </c:pt>
                <c:pt idx="11">
                  <c:v>17.2</c:v>
                </c:pt>
                <c:pt idx="12">
                  <c:v>16.8</c:v>
                </c:pt>
                <c:pt idx="13">
                  <c:v>15.5</c:v>
                </c:pt>
                <c:pt idx="14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3F2-4F40-AE20-C96E181B105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8727936"/>
        <c:axId val="258730624"/>
      </c:lineChart>
      <c:catAx>
        <c:axId val="2587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8730624"/>
        <c:crosses val="autoZero"/>
        <c:auto val="1"/>
        <c:lblAlgn val="ctr"/>
        <c:lblOffset val="100"/>
        <c:noMultiLvlLbl val="1"/>
      </c:catAx>
      <c:valAx>
        <c:axId val="258730624"/>
        <c:scaling>
          <c:orientation val="minMax"/>
          <c:max val="23"/>
          <c:min val="9"/>
        </c:scaling>
        <c:delete val="0"/>
        <c:axPos val="l"/>
        <c:numFmt formatCode="General" sourceLinked="1"/>
        <c:majorTickMark val="out"/>
        <c:minorTickMark val="none"/>
        <c:tickLblPos val="nextTo"/>
        <c:crossAx val="25872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Коммерческий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24-4A17-BA91-3964B6D6C98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24-4A17-BA91-3964B6D6C98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24-4A17-BA91-3964B6D6C98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24-4A17-BA91-3964B6D6C98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24-4A17-BA91-3964B6D6C98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24-4A17-BA91-3964B6D6C98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24-4A17-BA91-3964B6D6C98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24-4A17-BA91-3964B6D6C98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24-4A17-BA91-3964B6D6C989}"/>
                </c:ext>
              </c:extLst>
            </c:dLbl>
            <c:dLbl>
              <c:idx val="14"/>
              <c:layout>
                <c:manualLayout>
                  <c:x val="0"/>
                  <c:y val="-4.5278526738443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24-4A17-BA91-3964B6D6C9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  <c:pt idx="14">
                  <c:v>01.07.22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2.5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724-4A17-BA91-3964B6D6C9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Бюджетный</c:v>
                </c:pt>
              </c:strCache>
            </c:strRef>
          </c:tx>
          <c:marker>
            <c:symbol val="none"/>
          </c:marker>
          <c:dLbls>
            <c:dLbl>
              <c:idx val="6"/>
              <c:layout>
                <c:manualLayout>
                  <c:x val="1.4695077149155032E-3"/>
                  <c:y val="-2.8596964255858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24-4A17-BA91-3964B6D6C989}"/>
                </c:ext>
              </c:extLst>
            </c:dLbl>
            <c:dLbl>
              <c:idx val="7"/>
              <c:layout>
                <c:manualLayout>
                  <c:x val="-2.9391311390998976E-3"/>
                  <c:y val="-2.3830803546548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24-4A17-BA91-3964B6D6C989}"/>
                </c:ext>
              </c:extLst>
            </c:dLbl>
            <c:dLbl>
              <c:idx val="11"/>
              <c:layout>
                <c:manualLayout>
                  <c:x val="0"/>
                  <c:y val="-3.812928567447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24-4A17-BA91-3964B6D6C9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  <c:pt idx="14">
                  <c:v>01.07.22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9.6999999999999993</c:v>
                </c:pt>
                <c:pt idx="1">
                  <c:v>11.7</c:v>
                </c:pt>
                <c:pt idx="2">
                  <c:v>11.1</c:v>
                </c:pt>
                <c:pt idx="3">
                  <c:v>11.6</c:v>
                </c:pt>
                <c:pt idx="4">
                  <c:v>15.7</c:v>
                </c:pt>
                <c:pt idx="5">
                  <c:v>14</c:v>
                </c:pt>
                <c:pt idx="6">
                  <c:v>11.1</c:v>
                </c:pt>
                <c:pt idx="7">
                  <c:v>10.3</c:v>
                </c:pt>
                <c:pt idx="8">
                  <c:v>8.8000000000000007</c:v>
                </c:pt>
                <c:pt idx="9">
                  <c:v>8</c:v>
                </c:pt>
                <c:pt idx="10">
                  <c:v>15.4</c:v>
                </c:pt>
                <c:pt idx="11">
                  <c:v>17.2</c:v>
                </c:pt>
                <c:pt idx="12">
                  <c:v>16.899999999999999</c:v>
                </c:pt>
                <c:pt idx="13">
                  <c:v>15.5</c:v>
                </c:pt>
                <c:pt idx="14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724-4A17-BA91-3964B6D6C9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8810624"/>
        <c:axId val="258812160"/>
      </c:lineChart>
      <c:catAx>
        <c:axId val="25881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8812160"/>
        <c:crosses val="autoZero"/>
        <c:auto val="1"/>
        <c:lblAlgn val="ctr"/>
        <c:lblOffset val="100"/>
        <c:noMultiLvlLbl val="1"/>
      </c:catAx>
      <c:valAx>
        <c:axId val="258812160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25881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59435801604889"/>
          <c:y val="0.32486620504961594"/>
          <c:w val="0.24224105711988062"/>
          <c:h val="0.432436012885146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35734223975113"/>
          <c:y val="2.448339073436284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88563307780617E-2"/>
                  <c:y val="-4.0779656961192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20-451A-8A96-823D8531B55F}"/>
                </c:ext>
              </c:extLst>
            </c:dLbl>
            <c:dLbl>
              <c:idx val="1"/>
              <c:layout>
                <c:manualLayout>
                  <c:x val="-5.500523090027034E-2"/>
                  <c:y val="4.5143844416147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20-451A-8A96-823D8531B55F}"/>
                </c:ext>
              </c:extLst>
            </c:dLbl>
            <c:dLbl>
              <c:idx val="3"/>
              <c:layout>
                <c:manualLayout>
                  <c:x val="-5.500523090027034E-2"/>
                  <c:y val="2.182093727477573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20-451A-8A96-823D8531B55F}"/>
                </c:ext>
              </c:extLst>
            </c:dLbl>
            <c:dLbl>
              <c:idx val="7"/>
              <c:layout>
                <c:manualLayout>
                  <c:x val="-5.9414463207791729E-2"/>
                  <c:y val="5.192727873541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20-451A-8A96-823D8531B55F}"/>
                </c:ext>
              </c:extLst>
            </c:dLbl>
            <c:dLbl>
              <c:idx val="9"/>
              <c:layout>
                <c:manualLayout>
                  <c:x val="-5.9414463207791729E-2"/>
                  <c:y val="-7.4696828557510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20-451A-8A96-823D8531B55F}"/>
                </c:ext>
              </c:extLst>
            </c:dLbl>
            <c:dLbl>
              <c:idx val="11"/>
              <c:layout>
                <c:manualLayout>
                  <c:x val="-5.7944719105284488E-2"/>
                  <c:y val="3.3838120550708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20-451A-8A96-823D8531B55F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60092</c:v>
                </c:pt>
                <c:pt idx="1">
                  <c:v>78862</c:v>
                </c:pt>
                <c:pt idx="2">
                  <c:v>75730</c:v>
                </c:pt>
                <c:pt idx="3">
                  <c:v>63960</c:v>
                </c:pt>
                <c:pt idx="4">
                  <c:v>84306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C20-451A-8A96-823D8531B55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5964288"/>
        <c:axId val="220655616"/>
      </c:lineChart>
      <c:catAx>
        <c:axId val="19596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655616"/>
        <c:crosses val="autoZero"/>
        <c:auto val="1"/>
        <c:lblAlgn val="ctr"/>
        <c:lblOffset val="100"/>
        <c:noMultiLvlLbl val="0"/>
      </c:catAx>
      <c:valAx>
        <c:axId val="220655616"/>
        <c:scaling>
          <c:orientation val="minMax"/>
          <c:max val="90000"/>
          <c:min val="60000"/>
        </c:scaling>
        <c:delete val="0"/>
        <c:axPos val="l"/>
        <c:numFmt formatCode="General" sourceLinked="1"/>
        <c:majorTickMark val="out"/>
        <c:minorTickMark val="none"/>
        <c:tickLblPos val="nextTo"/>
        <c:crossAx val="19596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E3-44E9-B1DB-792C1334E69B}"/>
                </c:ext>
              </c:extLst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E3-44E9-B1DB-792C1334E69B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3-44E9-B1DB-792C1334E69B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E3-44E9-B1DB-792C1334E69B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E3-44E9-B1DB-792C1334E69B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E3-44E9-B1DB-792C1334E69B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E3-44E9-B1DB-792C1334E69B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E3-44E9-B1DB-792C1334E69B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14658</c:v>
                </c:pt>
                <c:pt idx="1">
                  <c:v>14589</c:v>
                </c:pt>
                <c:pt idx="2">
                  <c:v>13735</c:v>
                </c:pt>
                <c:pt idx="3">
                  <c:v>14278</c:v>
                </c:pt>
                <c:pt idx="4">
                  <c:v>17024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EE3-44E9-B1DB-792C1334E69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9409792"/>
        <c:axId val="193844736"/>
      </c:lineChart>
      <c:catAx>
        <c:axId val="23940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844736"/>
        <c:crosses val="autoZero"/>
        <c:auto val="1"/>
        <c:lblAlgn val="ctr"/>
        <c:lblOffset val="100"/>
        <c:noMultiLvlLbl val="0"/>
      </c:catAx>
      <c:valAx>
        <c:axId val="193844736"/>
        <c:scaling>
          <c:orientation val="minMax"/>
          <c:max val="17500"/>
          <c:min val="13500"/>
        </c:scaling>
        <c:delete val="0"/>
        <c:axPos val="l"/>
        <c:numFmt formatCode="General" sourceLinked="1"/>
        <c:majorTickMark val="out"/>
        <c:minorTickMark val="none"/>
        <c:tickLblPos val="nextTo"/>
        <c:crossAx val="23940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5B-4BDF-9406-E64C842A7334}"/>
                </c:ext>
              </c:extLst>
            </c:dLbl>
            <c:dLbl>
              <c:idx val="2"/>
              <c:layout>
                <c:manualLayout>
                  <c:x val="1.4697441025071289E-3"/>
                  <c:y val="-2.00927041861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5B-4BDF-9406-E64C842A7334}"/>
                </c:ext>
              </c:extLst>
            </c:dLbl>
            <c:dLbl>
              <c:idx val="3"/>
              <c:layout>
                <c:manualLayout>
                  <c:x val="0"/>
                  <c:y val="-4.9115499121757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5B-4BDF-9406-E64C842A7334}"/>
                </c:ext>
              </c:extLst>
            </c:dLbl>
            <c:dLbl>
              <c:idx val="5"/>
              <c:layout>
                <c:manualLayout>
                  <c:x val="0"/>
                  <c:y val="-4.241793105969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5B-4BDF-9406-E64C842A7334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5B-4BDF-9406-E64C842A7334}"/>
                </c:ext>
              </c:extLst>
            </c:dLbl>
            <c:dLbl>
              <c:idx val="9"/>
              <c:layout>
                <c:manualLayout>
                  <c:x val="-1.4697441025071289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5B-4BDF-9406-E64C842A73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9094</c:v>
                </c:pt>
                <c:pt idx="1">
                  <c:v>728</c:v>
                </c:pt>
                <c:pt idx="2">
                  <c:v>259</c:v>
                </c:pt>
                <c:pt idx="3">
                  <c:v>172</c:v>
                </c:pt>
                <c:pt idx="4">
                  <c:v>136</c:v>
                </c:pt>
                <c:pt idx="5">
                  <c:v>632</c:v>
                </c:pt>
                <c:pt idx="6">
                  <c:v>2386</c:v>
                </c:pt>
                <c:pt idx="7">
                  <c:v>78</c:v>
                </c:pt>
                <c:pt idx="8">
                  <c:v>83</c:v>
                </c:pt>
                <c:pt idx="9">
                  <c:v>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5B-4BDF-9406-E64C842A73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97441025071289E-3"/>
                  <c:y val="-8.260333943204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5B-4BDF-9406-E64C842A7334}"/>
                </c:ext>
              </c:extLst>
            </c:dLbl>
            <c:dLbl>
              <c:idx val="1"/>
              <c:layout>
                <c:manualLayout>
                  <c:x val="2.9394882050142578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5B-4BDF-9406-E64C842A7334}"/>
                </c:ext>
              </c:extLst>
            </c:dLbl>
            <c:dLbl>
              <c:idx val="4"/>
              <c:layout>
                <c:manualLayout>
                  <c:x val="-4.409232307521333E-3"/>
                  <c:y val="-4.688297643440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5B-4BDF-9406-E64C842A7334}"/>
                </c:ext>
              </c:extLst>
            </c:dLbl>
            <c:dLbl>
              <c:idx val="6"/>
              <c:layout>
                <c:manualLayout>
                  <c:x val="-5.8789764100285156E-3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5B-4BDF-9406-E64C842A7334}"/>
                </c:ext>
              </c:extLst>
            </c:dLbl>
            <c:dLbl>
              <c:idx val="8"/>
              <c:layout>
                <c:manualLayout>
                  <c:x val="-5.8789764100285156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5B-4BDF-9406-E64C842A7334}"/>
                </c:ext>
              </c:extLst>
            </c:dLbl>
            <c:dLbl>
              <c:idx val="9"/>
              <c:layout>
                <c:manualLayout>
                  <c:x val="0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5B-4BDF-9406-E64C842A73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10135</c:v>
                </c:pt>
                <c:pt idx="1">
                  <c:v>1470</c:v>
                </c:pt>
                <c:pt idx="2">
                  <c:v>14</c:v>
                </c:pt>
                <c:pt idx="3">
                  <c:v>124</c:v>
                </c:pt>
                <c:pt idx="4">
                  <c:v>234</c:v>
                </c:pt>
                <c:pt idx="5">
                  <c:v>604</c:v>
                </c:pt>
                <c:pt idx="6">
                  <c:v>2648</c:v>
                </c:pt>
                <c:pt idx="7">
                  <c:v>52</c:v>
                </c:pt>
                <c:pt idx="8">
                  <c:v>239</c:v>
                </c:pt>
                <c:pt idx="9">
                  <c:v>1502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55B-4BDF-9406-E64C842A73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1447936"/>
        <c:axId val="161449472"/>
        <c:axId val="0"/>
      </c:bar3DChart>
      <c:catAx>
        <c:axId val="161447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1449472"/>
        <c:crosses val="autoZero"/>
        <c:auto val="1"/>
        <c:lblAlgn val="ctr"/>
        <c:lblOffset val="100"/>
        <c:noMultiLvlLbl val="0"/>
      </c:catAx>
      <c:valAx>
        <c:axId val="161449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4479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2.7729468599033812E-2"/>
          <c:w val="0.81951343526005449"/>
          <c:h val="0.94328502415458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7.9588879865353124E-2"/>
                  <c:y val="0.109517288599794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39-4FAB-BFBB-9DD8065A5715}"/>
                </c:ext>
              </c:extLst>
            </c:dLbl>
            <c:dLbl>
              <c:idx val="2"/>
              <c:layout>
                <c:manualLayout>
                  <c:x val="-6.2104445464496311E-2"/>
                  <c:y val="2.78355966373768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39-4FAB-BFBB-9DD8065A5715}"/>
                </c:ext>
              </c:extLst>
            </c:dLbl>
            <c:dLbl>
              <c:idx val="3"/>
              <c:layout>
                <c:manualLayout>
                  <c:x val="-2.2883137365676823E-2"/>
                  <c:y val="-4.69987447221271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39-4FAB-BFBB-9DD8065A5715}"/>
                </c:ext>
              </c:extLst>
            </c:dLbl>
            <c:dLbl>
              <c:idx val="4"/>
              <c:layout>
                <c:manualLayout>
                  <c:x val="4.0298129774136979E-2"/>
                  <c:y val="1.157708547301150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39-4FAB-BFBB-9DD8065A5715}"/>
                </c:ext>
              </c:extLst>
            </c:dLbl>
            <c:dLbl>
              <c:idx val="5"/>
              <c:layout>
                <c:manualLayout>
                  <c:x val="2.3450560832362324E-2"/>
                  <c:y val="9.63537981665335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39-4FAB-BFBB-9DD8065A571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- 80,6%</c:v>
                </c:pt>
                <c:pt idx="1">
                  <c:v>УСН - 11,7%</c:v>
                </c:pt>
                <c:pt idx="2">
                  <c:v>ЕНВД - 0,1%</c:v>
                </c:pt>
                <c:pt idx="3">
                  <c:v>ЕСХН - 1,0%</c:v>
                </c:pt>
                <c:pt idx="4">
                  <c:v>Патент - 1,8%</c:v>
                </c:pt>
                <c:pt idx="5">
                  <c:v>Госпошлина - 4,8%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10135</c:v>
                </c:pt>
                <c:pt idx="1">
                  <c:v>1470</c:v>
                </c:pt>
                <c:pt idx="2">
                  <c:v>14</c:v>
                </c:pt>
                <c:pt idx="3">
                  <c:v>124</c:v>
                </c:pt>
                <c:pt idx="4">
                  <c:v>234</c:v>
                </c:pt>
                <c:pt idx="5">
                  <c:v>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39-4FAB-BFBB-9DD8065A5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76519190706543"/>
                  <c:y val="-0.136127848149416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E9-443E-B22A-7BB8EF0685ED}"/>
                </c:ext>
              </c:extLst>
            </c:dLbl>
            <c:dLbl>
              <c:idx val="1"/>
              <c:layout>
                <c:manualLayout>
                  <c:x val="-3.2518743453032496E-2"/>
                  <c:y val="1.6908022366769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E9-443E-B22A-7BB8EF0685ED}"/>
                </c:ext>
              </c:extLst>
            </c:dLbl>
            <c:dLbl>
              <c:idx val="2"/>
              <c:layout>
                <c:manualLayout>
                  <c:x val="-3.818838788649178E-2"/>
                  <c:y val="-3.73816044733538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E9-443E-B22A-7BB8EF0685ED}"/>
                </c:ext>
              </c:extLst>
            </c:dLbl>
            <c:dLbl>
              <c:idx val="3"/>
              <c:layout>
                <c:manualLayout>
                  <c:x val="8.3245412709061592E-2"/>
                  <c:y val="0.111242154513294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E9-443E-B22A-7BB8EF0685ED}"/>
                </c:ext>
              </c:extLst>
            </c:dLbl>
            <c:dLbl>
              <c:idx val="4"/>
              <c:layout>
                <c:manualLayout>
                  <c:x val="7.3183032614196772E-2"/>
                  <c:y val="0.1315924911559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E9-443E-B22A-7BB8EF0685ED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E9-443E-B22A-7BB8EF0685E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Аренда - 59,6%</c:v>
                </c:pt>
                <c:pt idx="1">
                  <c:v>Экология - 1,2%</c:v>
                </c:pt>
                <c:pt idx="2">
                  <c:v>Штрафы - 5,4%</c:v>
                </c:pt>
                <c:pt idx="3">
                  <c:v>Приватизация - 33,8%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2648</c:v>
                </c:pt>
                <c:pt idx="1">
                  <c:v>52</c:v>
                </c:pt>
                <c:pt idx="2">
                  <c:v>239</c:v>
                </c:pt>
                <c:pt idx="3">
                  <c:v>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E9-443E-B22A-7BB8EF068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6484289574016328E-2"/>
                  <c:y val="-6.2043403211379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24-4C64-97BD-DC0DD99F246A}"/>
                </c:ext>
              </c:extLst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24-4C64-97BD-DC0DD99F246A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24-4C64-97BD-DC0DD99F246A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24-4C64-97BD-DC0DD99F246A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24-4C64-97BD-DC0DD99F246A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24-4C64-97BD-DC0DD99F246A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24-4C64-97BD-DC0DD99F246A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24-4C64-97BD-DC0DD99F246A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45434</c:v>
                </c:pt>
                <c:pt idx="1">
                  <c:v>64273</c:v>
                </c:pt>
                <c:pt idx="2">
                  <c:v>61995</c:v>
                </c:pt>
                <c:pt idx="3">
                  <c:v>49682</c:v>
                </c:pt>
                <c:pt idx="4">
                  <c:v>67283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524-4C64-97BD-DC0DD99F246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4496000"/>
        <c:axId val="242701440"/>
      </c:lineChart>
      <c:catAx>
        <c:axId val="23449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701440"/>
        <c:crosses val="autoZero"/>
        <c:auto val="1"/>
        <c:lblAlgn val="ctr"/>
        <c:lblOffset val="100"/>
        <c:noMultiLvlLbl val="0"/>
      </c:catAx>
      <c:valAx>
        <c:axId val="242701440"/>
        <c:scaling>
          <c:orientation val="minMax"/>
          <c:max val="68000"/>
          <c:min val="45000"/>
        </c:scaling>
        <c:delete val="0"/>
        <c:axPos val="l"/>
        <c:numFmt formatCode="General" sourceLinked="1"/>
        <c:majorTickMark val="out"/>
        <c:minorTickMark val="none"/>
        <c:tickLblPos val="nextTo"/>
        <c:crossAx val="234496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A6-4B93-888C-B69ACE2C0C58}"/>
                </c:ext>
              </c:extLst>
            </c:dLbl>
            <c:dLbl>
              <c:idx val="2"/>
              <c:layout>
                <c:manualLayout>
                  <c:x val="1.4697441025071289E-3"/>
                  <c:y val="-2.00927041861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A6-4B93-888C-B69ACE2C0C58}"/>
                </c:ext>
              </c:extLst>
            </c:dLbl>
            <c:dLbl>
              <c:idx val="3"/>
              <c:layout>
                <c:manualLayout>
                  <c:x val="0"/>
                  <c:y val="-4.9115499121757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A6-4B93-888C-B69ACE2C0C58}"/>
                </c:ext>
              </c:extLst>
            </c:dLbl>
            <c:dLbl>
              <c:idx val="5"/>
              <c:layout>
                <c:manualLayout>
                  <c:x val="0"/>
                  <c:y val="-4.241793105969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A6-4B93-888C-B69ACE2C0C58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A6-4B93-888C-B69ACE2C0C58}"/>
                </c:ext>
              </c:extLst>
            </c:dLbl>
            <c:dLbl>
              <c:idx val="9"/>
              <c:layout>
                <c:manualLayout>
                  <c:x val="-1.4697441025071289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A6-4B93-888C-B69ACE2C0C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33030</c:v>
                </c:pt>
                <c:pt idx="1">
                  <c:v>2849</c:v>
                </c:pt>
                <c:pt idx="2">
                  <c:v>14215</c:v>
                </c:pt>
                <c:pt idx="3">
                  <c:v>248</c:v>
                </c:pt>
                <c:pt idx="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A6-4B93-888C-B69ACE2C0C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8598303892159E-3"/>
                  <c:y val="-4.465045374705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A6-4B93-888C-B69ACE2C0C58}"/>
                </c:ext>
              </c:extLst>
            </c:dLbl>
            <c:dLbl>
              <c:idx val="1"/>
              <c:layout>
                <c:manualLayout>
                  <c:x val="2.9394882050142578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A6-4B93-888C-B69ACE2C0C58}"/>
                </c:ext>
              </c:extLst>
            </c:dLbl>
            <c:dLbl>
              <c:idx val="2"/>
              <c:layout>
                <c:manualLayout>
                  <c:x val="-1.4697441025071289E-3"/>
                  <c:y val="-7.590577136998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A6-4B93-888C-B69ACE2C0C58}"/>
                </c:ext>
              </c:extLst>
            </c:dLbl>
            <c:dLbl>
              <c:idx val="4"/>
              <c:layout>
                <c:manualLayout>
                  <c:x val="-4.409232307521333E-3"/>
                  <c:y val="-4.688297643440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A6-4B93-888C-B69ACE2C0C58}"/>
                </c:ext>
              </c:extLst>
            </c:dLbl>
            <c:dLbl>
              <c:idx val="6"/>
              <c:layout>
                <c:manualLayout>
                  <c:x val="-5.8789764100285156E-3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A6-4B93-888C-B69ACE2C0C58}"/>
                </c:ext>
              </c:extLst>
            </c:dLbl>
            <c:dLbl>
              <c:idx val="8"/>
              <c:layout>
                <c:manualLayout>
                  <c:x val="-5.8789764100285156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BA6-4B93-888C-B69ACE2C0C58}"/>
                </c:ext>
              </c:extLst>
            </c:dLbl>
            <c:dLbl>
              <c:idx val="9"/>
              <c:layout>
                <c:manualLayout>
                  <c:x val="0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A6-4B93-888C-B69ACE2C0C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41004</c:v>
                </c:pt>
                <c:pt idx="1">
                  <c:v>10048</c:v>
                </c:pt>
                <c:pt idx="2">
                  <c:v>15005</c:v>
                </c:pt>
                <c:pt idx="3">
                  <c:v>150</c:v>
                </c:pt>
                <c:pt idx="4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BA6-4B93-888C-B69ACE2C0C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839680"/>
        <c:axId val="134869376"/>
        <c:axId val="0"/>
      </c:bar3DChart>
      <c:catAx>
        <c:axId val="134839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4869376"/>
        <c:crosses val="autoZero"/>
        <c:auto val="1"/>
        <c:lblAlgn val="ctr"/>
        <c:lblOffset val="100"/>
        <c:noMultiLvlLbl val="0"/>
      </c:catAx>
      <c:valAx>
        <c:axId val="13486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83968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15715075974247"/>
                  <c:y val="-0.111973258777435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61-4B4F-8693-B515F41237BB}"/>
                </c:ext>
              </c:extLst>
            </c:dLbl>
            <c:dLbl>
              <c:idx val="1"/>
              <c:layout>
                <c:manualLayout>
                  <c:x val="0.10350517283994209"/>
                  <c:y val="-0.135265890676708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61-4B4F-8693-B515F41237BB}"/>
                </c:ext>
              </c:extLst>
            </c:dLbl>
            <c:dLbl>
              <c:idx val="2"/>
              <c:layout>
                <c:manualLayout>
                  <c:x val="0.11876240245754034"/>
                  <c:y val="3.99130815169843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61-4B4F-8693-B515F41237BB}"/>
                </c:ext>
              </c:extLst>
            </c:dLbl>
            <c:dLbl>
              <c:idx val="3"/>
              <c:layout>
                <c:manualLayout>
                  <c:x val="-3.4841283852971291E-2"/>
                  <c:y val="-2.64391951006124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61-4B4F-8693-B515F41237BB}"/>
                </c:ext>
              </c:extLst>
            </c:dLbl>
            <c:dLbl>
              <c:idx val="4"/>
              <c:layout>
                <c:manualLayout>
                  <c:x val="5.3751044572343254E-2"/>
                  <c:y val="-2.5412339761877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61-4B4F-8693-B515F41237BB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61-4B4F-8693-B515F41237B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- 60,7%</c:v>
                </c:pt>
                <c:pt idx="1">
                  <c:v>Субсидии - 14,9%</c:v>
                </c:pt>
                <c:pt idx="2">
                  <c:v>Субвенции - 22,2%</c:v>
                </c:pt>
                <c:pt idx="3">
                  <c:v>Трансферты - 0,2%</c:v>
                </c:pt>
                <c:pt idx="4">
                  <c:v>Прочие (фин.пом.) - 2,0%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41004</c:v>
                </c:pt>
                <c:pt idx="1">
                  <c:v>10048</c:v>
                </c:pt>
                <c:pt idx="2">
                  <c:v>15005</c:v>
                </c:pt>
                <c:pt idx="3">
                  <c:v>150</c:v>
                </c:pt>
                <c:pt idx="4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61-4B4F-8693-B515F4123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234A-213D-4D4A-9859-8044A93B55B4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FC22-F839-4C72-8715-61572AF26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Субсидия</a:t>
            </a:r>
            <a:r>
              <a:rPr lang="ru-RU" baseline="0" dirty="0"/>
              <a:t> ГБОУ СОШ – 3671 </a:t>
            </a:r>
            <a:r>
              <a:rPr lang="ru-RU" baseline="0" dirty="0" err="1"/>
              <a:t>т.р</a:t>
            </a:r>
            <a:r>
              <a:rPr lang="ru-RU" baseline="0" dirty="0"/>
              <a:t>., субвенция – 2798 </a:t>
            </a:r>
            <a:r>
              <a:rPr lang="ru-RU" baseline="0" dirty="0" err="1"/>
              <a:t>т.р</a:t>
            </a:r>
            <a:r>
              <a:rPr lang="ru-RU" baseline="0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FC22-F839-4C72-8715-61572AF261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 отчету об исполнении бюджета муниципального района Камышлинский Самарской области     за 1 полугодие 2022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348880"/>
            <a:ext cx="8062912" cy="1296144"/>
          </a:xfrm>
        </p:spPr>
        <p:txBody>
          <a:bodyPr>
            <a:normAutofit/>
          </a:bodyPr>
          <a:lstStyle/>
          <a:p>
            <a:r>
              <a:rPr lang="ru-RU" sz="4800" dirty="0"/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1424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780183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77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56104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5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321670"/>
              </p:ext>
            </p:extLst>
          </p:nvPr>
        </p:nvGraphicFramePr>
        <p:xfrm>
          <a:off x="323850" y="981075"/>
          <a:ext cx="8496300" cy="544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20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28">
                <a:tc>
                  <a:txBody>
                    <a:bodyPr/>
                    <a:lstStyle/>
                    <a:p>
                      <a:r>
                        <a:rPr lang="ru-RU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</a:t>
                      </a:r>
                      <a:r>
                        <a:rPr lang="ru-RU" baseline="0" dirty="0"/>
                        <a:t> 521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</a:t>
                      </a:r>
                      <a:r>
                        <a:rPr lang="ru-RU" baseline="0" dirty="0"/>
                        <a:t> 837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безопасность (ЕДДС)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r>
                        <a:rPr lang="ru-RU" baseline="0" dirty="0"/>
                        <a:t> 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7 995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r>
                        <a:rPr lang="ru-RU" baseline="0" dirty="0"/>
                        <a:t> 881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2028">
                <a:tc>
                  <a:txBody>
                    <a:bodyPr/>
                    <a:lstStyle/>
                    <a:p>
                      <a:r>
                        <a:rPr lang="ru-RU" dirty="0"/>
                        <a:t>Жилищно-коммунальное</a:t>
                      </a:r>
                      <a:r>
                        <a:rPr lang="ru-RU" baseline="0" dirty="0"/>
                        <a:t>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</a:t>
                      </a:r>
                      <a:r>
                        <a:rPr lang="ru-RU" baseline="0" dirty="0"/>
                        <a:t> 535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ru-RU" baseline="0" dirty="0"/>
                        <a:t> 807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</a:t>
                      </a:r>
                      <a:r>
                        <a:rPr lang="ru-RU" baseline="0" dirty="0"/>
                        <a:t> 822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</a:t>
                      </a:r>
                      <a:r>
                        <a:rPr lang="ru-RU" baseline="0" dirty="0"/>
                        <a:t> 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Культура (мероприятия,</a:t>
                      </a:r>
                      <a:r>
                        <a:rPr lang="ru-RU" baseline="0" dirty="0"/>
                        <a:t> инвентарь, ФОТ)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</a:t>
                      </a:r>
                      <a:r>
                        <a:rPr lang="ru-RU" baseline="0" dirty="0"/>
                        <a:t> 554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502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13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 (продолжение)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180295"/>
              </p:ext>
            </p:extLst>
          </p:nvPr>
        </p:nvGraphicFramePr>
        <p:xfrm>
          <a:off x="323850" y="981072"/>
          <a:ext cx="8496300" cy="561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57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Здравоохранение (стипендия, </a:t>
                      </a:r>
                      <a:r>
                        <a:rPr lang="ru-RU" dirty="0" err="1"/>
                        <a:t>найм</a:t>
                      </a:r>
                      <a:r>
                        <a:rPr lang="ru-RU" dirty="0"/>
                        <a:t> квартиры)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</a:t>
                      </a:r>
                      <a:r>
                        <a:rPr lang="ru-RU" baseline="0" dirty="0"/>
                        <a:t> 063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362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 (соревнования,</a:t>
                      </a:r>
                      <a:r>
                        <a:rPr lang="ru-RU" baseline="0" dirty="0"/>
                        <a:t> инвентарь)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Средства</a:t>
                      </a:r>
                      <a:r>
                        <a:rPr lang="ru-RU" baseline="0" dirty="0"/>
                        <a:t> массовой информации (МАУ ИЦ «</a:t>
                      </a:r>
                      <a:r>
                        <a:rPr lang="ru-RU" baseline="0" dirty="0" err="1"/>
                        <a:t>Нур</a:t>
                      </a:r>
                      <a:r>
                        <a:rPr lang="ru-RU" baseline="0" dirty="0"/>
                        <a:t>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Обслуживание муниципального</a:t>
                      </a:r>
                      <a:r>
                        <a:rPr lang="ru-RU" baseline="0" dirty="0"/>
                        <a:t> долга (проценты)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r>
                        <a:rPr lang="ru-RU" baseline="0" dirty="0"/>
                        <a:t> 278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  <a:r>
                        <a:rPr lang="ru-RU" baseline="0" dirty="0"/>
                        <a:t> 103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Общий итог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250</a:t>
                      </a:r>
                      <a:r>
                        <a:rPr lang="ru-RU" baseline="0" dirty="0"/>
                        <a:t> 817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</a:t>
                      </a:r>
                      <a:r>
                        <a:rPr lang="ru-RU" baseline="0" dirty="0"/>
                        <a:t> 737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9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730944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8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ОБЩЕГОСУДАРСТВЕННЫЕ 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711502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НАЦИОНАЛЬНАЯ ЭКОНОМИКА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954555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8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ЖИЛИЩНО-КОММУНАЛЬНОЕ ХОЗЯЙСТВО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905527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48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ОБРАЗОВАНИЕ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532353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1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СОЦИАЛЬНАЯ ПОЛИТИКА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38586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84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УТВЕРЖДЕННЫЕ ЗНАЧЕНИЯ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112115"/>
              </p:ext>
            </p:extLst>
          </p:nvPr>
        </p:nvGraphicFramePr>
        <p:xfrm>
          <a:off x="323850" y="2420887"/>
          <a:ext cx="8496300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Профицит/Дефицит,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23.12.2021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165 801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169 109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-3 308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01.07.2022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241 801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250 816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-9 012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+76</a:t>
                      </a:r>
                      <a:r>
                        <a:rPr lang="ru-RU" baseline="0" dirty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+81 707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+5 704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98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МЕЖБЮДЖЕТНЫЕ ТРАНСФЕРТЫ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254577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59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981486"/>
              </p:ext>
            </p:extLst>
          </p:nvPr>
        </p:nvGraphicFramePr>
        <p:xfrm>
          <a:off x="323850" y="2132857"/>
          <a:ext cx="8496300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11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Погашение долговых обязательств за период с 01.01.2022 г. – 30.06.2022</a:t>
                      </a:r>
                      <a:r>
                        <a:rPr lang="ru-RU" baseline="0" dirty="0"/>
                        <a:t>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2 284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Заимствование</a:t>
                      </a:r>
                      <a:r>
                        <a:rPr lang="ru-RU" baseline="0" dirty="0"/>
                        <a:t> в целях погашения долговых обязательств за период с 01.01.2022 г. – 30.06.2022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3 387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1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82207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15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401932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744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ИПОЛНЕНИЕ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54460"/>
              </p:ext>
            </p:extLst>
          </p:nvPr>
        </p:nvGraphicFramePr>
        <p:xfrm>
          <a:off x="457200" y="1882775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 исполнения,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241</a:t>
                      </a:r>
                      <a:r>
                        <a:rPr lang="ru-RU" baseline="0" dirty="0"/>
                        <a:t> 801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84</a:t>
                      </a:r>
                      <a:r>
                        <a:rPr lang="ru-RU" baseline="0" dirty="0"/>
                        <a:t> 306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250</a:t>
                      </a:r>
                      <a:r>
                        <a:rPr lang="ru-RU" baseline="0" dirty="0"/>
                        <a:t> 816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</a:t>
                      </a:r>
                      <a:r>
                        <a:rPr lang="ru-RU" baseline="0" dirty="0"/>
                        <a:t> 737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ПРОФИЦИТ / 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-9</a:t>
                      </a:r>
                      <a:r>
                        <a:rPr lang="ru-RU" baseline="0" dirty="0"/>
                        <a:t> 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  <a:r>
                        <a:rPr lang="ru-RU" baseline="0" dirty="0"/>
                        <a:t> 569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2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/>
          <a:lstStyle/>
          <a:p>
            <a:r>
              <a:rPr lang="ru-RU" dirty="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0636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ru-RU" dirty="0"/>
              <a:t>ИСПОЛНЕНИЕ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351645"/>
              </p:ext>
            </p:extLst>
          </p:nvPr>
        </p:nvGraphicFramePr>
        <p:xfrm>
          <a:off x="251520" y="1340768"/>
          <a:ext cx="8568952" cy="511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44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/>
              <a:t>ОБЩИЙ ОБЪЕМ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017907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41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649715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56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509926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3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502509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98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НЕНАЛОГОВЫЕ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42188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5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390030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691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1097</TotalTime>
  <Words>423</Words>
  <Application>Microsoft Office PowerPoint</Application>
  <PresentationFormat>Экран (4:3)</PresentationFormat>
  <Paragraphs>141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Century Gothic</vt:lpstr>
      <vt:lpstr>Verdana</vt:lpstr>
      <vt:lpstr>Wingdings 2</vt:lpstr>
      <vt:lpstr>Яркая</vt:lpstr>
      <vt:lpstr>к отчету об исполнении бюджета муниципального района Камышлинский Самарской области     за 1 полугодие 2022 год</vt:lpstr>
      <vt:lpstr>УТВЕРЖДЕННЫЕ ЗНАЧЕНИЯ</vt:lpstr>
      <vt:lpstr>ИСПОЛНЕНИЕ ДОХОДОВ</vt:lpstr>
      <vt:lpstr>ОБЩИЙ ОБЪЕМ ДОХОДОВ</vt:lpstr>
      <vt:lpstr>СОБСТВЕННЫЕ ДОХОДЫ</vt:lpstr>
      <vt:lpstr>СОБСТВЕННЫЕ ДОХОДЫ</vt:lpstr>
      <vt:lpstr>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РАСХОДЫ</vt:lpstr>
      <vt:lpstr>РАСХОДЫ (продолжение)</vt:lpstr>
      <vt:lpstr>РАСХОДЫ</vt:lpstr>
      <vt:lpstr>ОБЩЕГОСУДАРСТВЕННЫЕ РАСХОДЫ</vt:lpstr>
      <vt:lpstr>НАЦИОНАЛЬНАЯ ЭКОНОМИКА</vt:lpstr>
      <vt:lpstr>ЖИЛИЩНО-КОММУНАЛЬНОЕ ХОЗЯЙСТВО </vt:lpstr>
      <vt:lpstr>ОБРАЗОВАНИЕ</vt:lpstr>
      <vt:lpstr>СОЦИАЛЬНАЯ ПОЛИТИКА</vt:lpstr>
      <vt:lpstr>МЕЖБЮДЖЕТНЫЕ ТРАНСФЕРТЫ</vt:lpstr>
      <vt:lpstr>МУНИЦИПАЛЬНЫЙ ДОЛГ</vt:lpstr>
      <vt:lpstr>МУНИЦИПАЛЬНЫЙ ДОЛГ</vt:lpstr>
      <vt:lpstr>МУНИЦИПАЛЬНЫЙ ДОЛГ</vt:lpstr>
      <vt:lpstr>ИПОЛНЕНИЕ БЮДЖЕТА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отчету об исполнении бюджета муниципального района Камышлинский Самарской области за 2021 год</dc:title>
  <dc:creator>ФЭУ</dc:creator>
  <cp:lastModifiedBy>Econom</cp:lastModifiedBy>
  <cp:revision>76</cp:revision>
  <dcterms:created xsi:type="dcterms:W3CDTF">2022-05-21T06:22:33Z</dcterms:created>
  <dcterms:modified xsi:type="dcterms:W3CDTF">2022-08-15T09:46:57Z</dcterms:modified>
</cp:coreProperties>
</file>