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Nunito" panose="020B0604020202020204" charset="-52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F97E6A-6893-4152-85EB-0D2CE9936C9B}">
  <a:tblStyle styleId="{DFF97E6A-6893-4152-85EB-0D2CE9936C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aed3601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aed3601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aed3601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aed3601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aed3601d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aed3601d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b0e0a17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b0e0a17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62d6f48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62d6f48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62d6f488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62d6f488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8db45ba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8db45ba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8db45ba5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8db45ba5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a8a6b55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a8a6b55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c628c9c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c628c9c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4d30c849b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4d30c849b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c628c9d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c628c9d7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aa99d13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aa99d13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806e75f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806e75f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806e75ff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806e75ff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806e75ff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d806e75ff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806e75ff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806e75ff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806e75f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806e75ff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806e75ff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806e75ff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806e75ff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806e75ff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806e75ff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806e75ff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b0e0a17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b0e0a174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806e75ff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806e75ff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806e75ff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806e75ff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4d30c849b_0_1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4d30c849b_0_1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Спад с 2015 г.:  крым, футбол, нефтянка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2014 г. - детский сад - 47 млн.руб., ветераны - 33 млн.руб., ЦСЗН - 4,9 млн.руб.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4d30c849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4d30c849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Аи-95 в 2009 г. стоил 25 руб., сейчас под 50 руб.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50">
                <a:solidFill>
                  <a:srgbClr val="333333"/>
                </a:solidFill>
                <a:highlight>
                  <a:srgbClr val="FFFFFF"/>
                </a:highlight>
              </a:rPr>
              <a:t>С 2010 по 2020 инфляция составила 96.59 %</a:t>
            </a:r>
            <a:endParaRPr sz="9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4d30c849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4d30c849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2012 г. - аренда нефтянка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2014-2015 г.г. - приватизация газопроводы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4d30c849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4d30c849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2011 - 2012 г.г. - аренда нефтянка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2012-2014 г.г. - налог на имущество и земельный налог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2014 г. - акцизы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4d30c849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4d30c849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4d30c849b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4d30c849b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364325" y="1822825"/>
            <a:ext cx="63579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55"/>
              <a:t>к отчету об исполнении бюджета муниципального района Камышлинский Самарской области за 2020 год</a:t>
            </a:r>
            <a:endParaRPr sz="335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 b="1"/>
              <a:t>БЮДЖЕТ ДЛЯ ГРАЖДАН</a:t>
            </a:r>
            <a:endParaRPr sz="35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СОБСТВЕННЫЕ ДОХОДЫ КОНСОЛИДИРОВАННОГО БЮДЖЕТА </a:t>
            </a:r>
            <a:endParaRPr sz="1860"/>
          </a:p>
        </p:txBody>
      </p:sp>
      <p:pic>
        <p:nvPicPr>
          <p:cNvPr id="182" name="Google Shape;182;p2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25" y="941375"/>
            <a:ext cx="8022225" cy="38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НАЛОГОВЫЕ ДОХОДЫ</a:t>
            </a:r>
            <a:endParaRPr sz="1860"/>
          </a:p>
        </p:txBody>
      </p:sp>
      <p:pic>
        <p:nvPicPr>
          <p:cNvPr id="188" name="Google Shape;188;p2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0" y="886800"/>
            <a:ext cx="8117724" cy="38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НЕНАЛОГОВЫЕ ДОХОДЫ</a:t>
            </a:r>
            <a:endParaRPr sz="1860"/>
          </a:p>
        </p:txBody>
      </p:sp>
      <p:pic>
        <p:nvPicPr>
          <p:cNvPr id="194" name="Google Shape;194;p2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886800"/>
            <a:ext cx="8158650" cy="390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 БЕЗВОЗМЕЗДНЫЕ ПОСТУПЛЕНИЯ</a:t>
            </a:r>
            <a:endParaRPr sz="1860"/>
          </a:p>
        </p:txBody>
      </p:sp>
      <p:pic>
        <p:nvPicPr>
          <p:cNvPr id="200" name="Google Shape;200;p2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25" y="977750"/>
            <a:ext cx="7892049" cy="373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/>
              <a:t>РАСХОДЫ</a:t>
            </a:r>
            <a:endParaRPr sz="50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 РАСХОДЫ</a:t>
            </a:r>
            <a:endParaRPr sz="1860"/>
          </a:p>
        </p:txBody>
      </p:sp>
      <p:graphicFrame>
        <p:nvGraphicFramePr>
          <p:cNvPr id="211" name="Google Shape;211;p27"/>
          <p:cNvGraphicFramePr/>
          <p:nvPr/>
        </p:nvGraphicFramePr>
        <p:xfrm>
          <a:off x="518500" y="1050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{DFF97E6A-6893-4152-85EB-0D2CE9936C9B}</a:tableStyleId>
              </a:tblPr>
              <a:tblGrid>
                <a:gridCol w="363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Наименование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назначено, тыс.руб.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исполнено, тыс.руб.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% исполнения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Общегосударственные вопросы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49 253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48 952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99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Национальная безопасность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1 673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1 673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Национальная экономика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6 796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6 533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96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Жилищно-коммунальное хозяйство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19 152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19 096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Охрана окружающей среды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1 241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1 241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Образование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17 152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17 152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Культура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21 091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21 091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 РАСХОДЫ (продолжение)</a:t>
            </a:r>
            <a:endParaRPr sz="1860"/>
          </a:p>
        </p:txBody>
      </p:sp>
      <p:graphicFrame>
        <p:nvGraphicFramePr>
          <p:cNvPr id="217" name="Google Shape;217;p28"/>
          <p:cNvGraphicFramePr/>
          <p:nvPr/>
        </p:nvGraphicFramePr>
        <p:xfrm>
          <a:off x="518500" y="1050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{DFF97E6A-6893-4152-85EB-0D2CE9936C9B}</a:tableStyleId>
              </a:tblPr>
              <a:tblGrid>
                <a:gridCol w="363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Наименование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назначено, тыс.руб.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исполнено, тыс.руб.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% исполнения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Социальная политика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38 686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37 129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96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Физическая культура и спорт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300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300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Средства массовой информации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1 030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1 030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Обслуживание долга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212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212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Межбюджетные трансферты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10 540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10 540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/>
                        <a:t>100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Общий итог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167 125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164 948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/>
                        <a:t>99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 РАСХОДЫ</a:t>
            </a:r>
            <a:endParaRPr sz="1860"/>
          </a:p>
        </p:txBody>
      </p:sp>
      <p:pic>
        <p:nvPicPr>
          <p:cNvPr id="223" name="Google Shape;223;p2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00" y="1050400"/>
            <a:ext cx="8165751" cy="370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ОБЩЕГОСУДАРСТВЕННЫЕ РАСХОДЫ</a:t>
            </a:r>
            <a:endParaRPr sz="1860"/>
          </a:p>
        </p:txBody>
      </p:sp>
      <p:pic>
        <p:nvPicPr>
          <p:cNvPr id="229" name="Google Shape;229;p3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50" y="1050400"/>
            <a:ext cx="8131350" cy="366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819150" y="482200"/>
            <a:ext cx="7505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НАЦИОНАЛЬНАЯ БЕЗОПАСНОСТЬ</a:t>
            </a:r>
            <a:endParaRPr sz="1860"/>
          </a:p>
        </p:txBody>
      </p:sp>
      <p:sp>
        <p:nvSpPr>
          <p:cNvPr id="235" name="Google Shape;235;p3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body" idx="2"/>
          </p:nvPr>
        </p:nvSpPr>
        <p:spPr>
          <a:xfrm>
            <a:off x="4652350" y="1735950"/>
            <a:ext cx="39588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Содержание Камышлинской  единой дежурно-диспетчерской службы 112 в 2020 г. - 1 673 тыс.руб.</a:t>
            </a:r>
            <a:endParaRPr sz="1550">
              <a:solidFill>
                <a:srgbClr val="000000"/>
              </a:solidFill>
              <a:highlight>
                <a:srgbClr val="FCE5C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 этот период на пункт ЕДДС поступило 819 обращений. </a:t>
            </a:r>
            <a:endParaRPr sz="2300"/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00" y="1109075"/>
            <a:ext cx="3958748" cy="3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/>
              <a:t>ДОХОДЫ</a:t>
            </a:r>
            <a:endParaRPr sz="5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819150" y="498275"/>
            <a:ext cx="75057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НАЦИОНАЛЬНАЯ ЭКОНОМИКА</a:t>
            </a:r>
            <a:endParaRPr sz="1860"/>
          </a:p>
        </p:txBody>
      </p:sp>
      <p:pic>
        <p:nvPicPr>
          <p:cNvPr id="243" name="Google Shape;243;p3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50" y="1028675"/>
            <a:ext cx="8076000" cy="361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819150" y="498275"/>
            <a:ext cx="75057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ЖИЛИЩНО-КОММУНАЛЬНОЕ ХОЗЯЙСТВО</a:t>
            </a:r>
            <a:endParaRPr sz="1850"/>
          </a:p>
        </p:txBody>
      </p:sp>
      <p:pic>
        <p:nvPicPr>
          <p:cNvPr id="249" name="Google Shape;249;p3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25" y="1028675"/>
            <a:ext cx="7940349" cy="36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title"/>
          </p:nvPr>
        </p:nvSpPr>
        <p:spPr>
          <a:xfrm>
            <a:off x="819150" y="482200"/>
            <a:ext cx="7505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ОХРАНА ОКРУЖАЮЩЕЙ СРЕДЫ</a:t>
            </a:r>
            <a:endParaRPr sz="1860"/>
          </a:p>
        </p:txBody>
      </p:sp>
      <p:sp>
        <p:nvSpPr>
          <p:cNvPr id="255" name="Google Shape;255;p34"/>
          <p:cNvSpPr txBox="1">
            <a:spLocks noGrp="1"/>
          </p:cNvSpPr>
          <p:nvPr>
            <p:ph type="body" idx="1"/>
          </p:nvPr>
        </p:nvSpPr>
        <p:spPr>
          <a:xfrm>
            <a:off x="491150" y="966300"/>
            <a:ext cx="3958800" cy="32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Строительство контейнерных площадок на сумму - 600 тыс.руб.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2"/>
          </p:nvPr>
        </p:nvSpPr>
        <p:spPr>
          <a:xfrm>
            <a:off x="4652350" y="966300"/>
            <a:ext cx="3958800" cy="3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Приобретено мусоросборников на сумму - 641 тыс.руб.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50" y="1616925"/>
            <a:ext cx="3958799" cy="28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350" y="1616925"/>
            <a:ext cx="3958801" cy="289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title"/>
          </p:nvPr>
        </p:nvSpPr>
        <p:spPr>
          <a:xfrm>
            <a:off x="819150" y="498275"/>
            <a:ext cx="75057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ОБРАЗОВАНИЕ</a:t>
            </a:r>
            <a:endParaRPr sz="1850"/>
          </a:p>
        </p:txBody>
      </p:sp>
      <p:pic>
        <p:nvPicPr>
          <p:cNvPr id="264" name="Google Shape;264;p3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00" y="1028675"/>
            <a:ext cx="7875975" cy="35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819150" y="482200"/>
            <a:ext cx="7505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КУЛЬТУРА</a:t>
            </a:r>
            <a:endParaRPr sz="1860"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491150" y="966300"/>
            <a:ext cx="3958800" cy="32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Культура - 16 693 тыс.руб.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 txBox="1">
            <a:spLocks noGrp="1"/>
          </p:cNvSpPr>
          <p:nvPr>
            <p:ph type="body" idx="2"/>
          </p:nvPr>
        </p:nvSpPr>
        <p:spPr>
          <a:xfrm>
            <a:off x="4652350" y="966300"/>
            <a:ext cx="3958800" cy="3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Библиотечная сеть - 4 398 тыс.руб.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50" y="1937350"/>
            <a:ext cx="3958801" cy="25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350" y="1937350"/>
            <a:ext cx="3958800" cy="257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>
            <a:spLocks noGrp="1"/>
          </p:cNvSpPr>
          <p:nvPr>
            <p:ph type="title"/>
          </p:nvPr>
        </p:nvSpPr>
        <p:spPr>
          <a:xfrm>
            <a:off x="819150" y="498275"/>
            <a:ext cx="75057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СОЦИАЛЬНАЯ ПОЛИТИКА</a:t>
            </a:r>
            <a:endParaRPr sz="1850"/>
          </a:p>
        </p:txBody>
      </p:sp>
      <p:pic>
        <p:nvPicPr>
          <p:cNvPr id="279" name="Google Shape;279;p3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50" y="1028675"/>
            <a:ext cx="8004576" cy="36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title"/>
          </p:nvPr>
        </p:nvSpPr>
        <p:spPr>
          <a:xfrm>
            <a:off x="819150" y="545725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ФИЗИЧЕСКАЯ КУЛЬТУРА И СПОРТ</a:t>
            </a:r>
            <a:endParaRPr sz="1850"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491150" y="1418900"/>
            <a:ext cx="4014000" cy="32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body" idx="2"/>
          </p:nvPr>
        </p:nvSpPr>
        <p:spPr>
          <a:xfrm>
            <a:off x="4638675" y="1418900"/>
            <a:ext cx="3902100" cy="32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Физическая культура и спорт - 300 тыс.руб.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50" y="1418900"/>
            <a:ext cx="4014000" cy="28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675" y="1800200"/>
            <a:ext cx="4014000" cy="28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819150" y="491150"/>
            <a:ext cx="75057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МЕЖБЮДЖЕТНЫЕ ТРАНСФЕРТЫ</a:t>
            </a:r>
            <a:endParaRPr sz="1850"/>
          </a:p>
        </p:txBody>
      </p:sp>
      <p:pic>
        <p:nvPicPr>
          <p:cNvPr id="294" name="Google Shape;294;p3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25" y="995950"/>
            <a:ext cx="8099601" cy="36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/>
          </p:nvPr>
        </p:nvSpPr>
        <p:spPr>
          <a:xfrm>
            <a:off x="819150" y="491150"/>
            <a:ext cx="75057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МУНИЦИПАЛЬНЫЙ ДОЛГ</a:t>
            </a:r>
            <a:endParaRPr sz="1850"/>
          </a:p>
        </p:txBody>
      </p:sp>
      <p:pic>
        <p:nvPicPr>
          <p:cNvPr id="300" name="Google Shape;300;p4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75" y="1025625"/>
            <a:ext cx="8072949" cy="36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>
            <a:spLocks noGrp="1"/>
          </p:cNvSpPr>
          <p:nvPr>
            <p:ph type="title"/>
          </p:nvPr>
        </p:nvSpPr>
        <p:spPr>
          <a:xfrm>
            <a:off x="819150" y="491150"/>
            <a:ext cx="75057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МУНИЦИПАЛЬНЫЙ ДОЛГ</a:t>
            </a:r>
            <a:endParaRPr sz="1850"/>
          </a:p>
        </p:txBody>
      </p:sp>
      <p:pic>
        <p:nvPicPr>
          <p:cNvPr id="306" name="Google Shape;306;p4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25" y="1039275"/>
            <a:ext cx="8117724" cy="365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791300" y="409300"/>
            <a:ext cx="75447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 ИСПОЛНЕНИЕ ДОХОДОВ</a:t>
            </a:r>
            <a:endParaRPr sz="1860"/>
          </a:p>
        </p:txBody>
      </p:sp>
      <p:pic>
        <p:nvPicPr>
          <p:cNvPr id="140" name="Google Shape;140;p1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945625"/>
            <a:ext cx="8068875" cy="36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819150" y="491150"/>
            <a:ext cx="75057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latin typeface="Arial"/>
                <a:ea typeface="Arial"/>
                <a:cs typeface="Arial"/>
                <a:sym typeface="Arial"/>
              </a:rPr>
              <a:t>ИСПОЛНЕНИЕ БЮДЖЕТА</a:t>
            </a:r>
            <a:endParaRPr sz="1850"/>
          </a:p>
        </p:txBody>
      </p:sp>
      <p:graphicFrame>
        <p:nvGraphicFramePr>
          <p:cNvPr id="312" name="Google Shape;312;p42"/>
          <p:cNvGraphicFramePr/>
          <p:nvPr/>
        </p:nvGraphicFramePr>
        <p:xfrm>
          <a:off x="522700" y="124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{DFF97E6A-6893-4152-85EB-0D2CE9936C9B}</a:tableStyleId>
              </a:tblPr>
              <a:tblGrid>
                <a:gridCol w="202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1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/>
                        <a:t>Наименование</a:t>
                      </a:r>
                      <a:endParaRPr sz="17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/>
                        <a:t>Назначено, тыс.руб.</a:t>
                      </a:r>
                      <a:endParaRPr sz="17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/>
                        <a:t>Исполнено, тыс.руб.</a:t>
                      </a:r>
                      <a:endParaRPr sz="17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/>
                        <a:t>Процент исполнения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ДОХОДЫ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167 382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169 831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101,5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РАСХОДЫ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167 125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164 948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98,7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ПРОФИЦИТ / ДЕФИЦИТ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  +257  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/>
                        <a:t>+4 883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2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 !!!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819150" y="409300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ОБЩИЙ ОБЪЕМ ДОХОДОВ</a:t>
            </a:r>
            <a:endParaRPr/>
          </a:p>
        </p:txBody>
      </p:sp>
      <p:pic>
        <p:nvPicPr>
          <p:cNvPr id="146" name="Google Shape;146;p1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25" y="968800"/>
            <a:ext cx="8076801" cy="38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819150" y="409300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ДОХОДЫ БЕЗ УЧЕТА ЦЕЛЕВЫХ СРЕДСТВ</a:t>
            </a:r>
            <a:endParaRPr/>
          </a:p>
        </p:txBody>
      </p:sp>
      <p:pic>
        <p:nvPicPr>
          <p:cNvPr id="152" name="Google Shape;152;p1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0" y="968800"/>
            <a:ext cx="8131374" cy="38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819150" y="409300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СОБСТВЕННЫЕ ДОХОДЫ</a:t>
            </a:r>
            <a:endParaRPr/>
          </a:p>
        </p:txBody>
      </p:sp>
      <p:pic>
        <p:nvPicPr>
          <p:cNvPr id="158" name="Google Shape;158;p1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50" y="968800"/>
            <a:ext cx="8185926" cy="381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819150" y="409300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СОБСТВЕННЫЕ ДОХОДЫ ПОСЕЛЕНИЙ</a:t>
            </a:r>
            <a:endParaRPr/>
          </a:p>
        </p:txBody>
      </p:sp>
      <p:pic>
        <p:nvPicPr>
          <p:cNvPr id="164" name="Google Shape;164;p1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968800"/>
            <a:ext cx="8117724" cy="373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819150" y="409300"/>
            <a:ext cx="7505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/>
              <a:t>СОБСТВЕННЫЕ ДОХОДЫ ПОСЕЛЕНИЙ</a:t>
            </a:r>
            <a:endParaRPr sz="2400"/>
          </a:p>
        </p:txBody>
      </p:sp>
      <p:pic>
        <p:nvPicPr>
          <p:cNvPr id="170" name="Google Shape;170;p2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50" y="968800"/>
            <a:ext cx="8022225" cy="371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504875" y="409300"/>
            <a:ext cx="81042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1860"/>
              <a:t>ДОХОДЫ ПОСЕЛЕНИЙ БЕЗ УЧЕТА ЦЕЛЕВЫХ СРЕДСТВ</a:t>
            </a:r>
            <a:endParaRPr sz="1860"/>
          </a:p>
        </p:txBody>
      </p:sp>
      <p:pic>
        <p:nvPicPr>
          <p:cNvPr id="176" name="Google Shape;176;p2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0" y="859525"/>
            <a:ext cx="8104074" cy="38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Экран (16:9)</PresentationFormat>
  <Paragraphs>125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Nunito</vt:lpstr>
      <vt:lpstr>Calibri</vt:lpstr>
      <vt:lpstr>Shift</vt:lpstr>
      <vt:lpstr>к отчету об исполнении бюджета муниципального района Камышлинский Самарской области за 2020 год </vt:lpstr>
      <vt:lpstr>ДОХОДЫ</vt:lpstr>
      <vt:lpstr> ИСПОЛНЕНИЕ ДОХОДОВ</vt:lpstr>
      <vt:lpstr>ОБЩИЙ ОБЪЕМ ДОХОДОВ</vt:lpstr>
      <vt:lpstr>ДОХОДЫ БЕЗ УЧЕТА ЦЕЛЕВЫХ СРЕДСТВ</vt:lpstr>
      <vt:lpstr>СОБСТВЕННЫЕ ДОХОДЫ</vt:lpstr>
      <vt:lpstr>СОБСТВЕННЫЕ ДОХОДЫ ПОСЕЛЕНИЙ</vt:lpstr>
      <vt:lpstr>СОБСТВЕННЫЕ ДОХОДЫ ПОСЕЛЕНИЙ</vt:lpstr>
      <vt:lpstr>ДОХОДЫ ПОСЕЛЕНИЙ БЕЗ УЧЕТА ЦЕЛЕВЫХ СРЕДСТВ</vt:lpstr>
      <vt:lpstr>СОБСТВЕННЫЕ ДОХОДЫ КОНСОЛИДИРОВАННОГО БЮДЖЕТА </vt:lpstr>
      <vt:lpstr>НАЛОГОВЫЕ ДОХОДЫ</vt:lpstr>
      <vt:lpstr>НЕНАЛОГОВЫЕ ДОХОДЫ</vt:lpstr>
      <vt:lpstr> БЕЗВОЗМЕЗДНЫЕ ПОСТУПЛЕНИЯ</vt:lpstr>
      <vt:lpstr>РАСХОДЫ</vt:lpstr>
      <vt:lpstr> РАСХОДЫ</vt:lpstr>
      <vt:lpstr> РАСХОДЫ (продолжение)</vt:lpstr>
      <vt:lpstr> РАСХОДЫ</vt:lpstr>
      <vt:lpstr>ОБЩЕГОСУДАРСТВЕННЫЕ РАСХОДЫ</vt:lpstr>
      <vt:lpstr>НАЦИОНАЛЬНАЯ БЕЗОПАСНОСТЬ</vt:lpstr>
      <vt:lpstr>НАЦИОНАЛЬНАЯ ЭКОНОМИКА</vt:lpstr>
      <vt:lpstr>ЖИЛИЩНО-КОММУНАЛЬНОЕ ХОЗЯЙСТВО</vt:lpstr>
      <vt:lpstr>ОХРАНА ОКРУЖАЮЩЕЙ СРЕДЫ</vt:lpstr>
      <vt:lpstr>ОБРАЗОВАНИЕ</vt:lpstr>
      <vt:lpstr>КУЛЬТУРА</vt:lpstr>
      <vt:lpstr>СОЦИАЛЬНАЯ ПОЛИТИКА</vt:lpstr>
      <vt:lpstr>ФИЗИЧЕСКАЯ КУЛЬТУРА И СПОРТ</vt:lpstr>
      <vt:lpstr>МЕЖБЮДЖЕТНЫЕ ТРАНСФЕРТЫ</vt:lpstr>
      <vt:lpstr>МУНИЦИПАЛЬНЫЙ ДОЛГ</vt:lpstr>
      <vt:lpstr>МУНИЦИПАЛЬНЫЙ ДОЛГ</vt:lpstr>
      <vt:lpstr>ИСПОЛНЕНИЕ БЮДЖЕТА</vt:lpstr>
      <vt:lpstr>  СПАСИБО ЗА ВНИМАНИЕ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отчету об исполнении бюджета муниципального района Камышлинский Самарской области за 2020 год </dc:title>
  <dc:creator>Econom</dc:creator>
  <cp:lastModifiedBy>Econom</cp:lastModifiedBy>
  <cp:revision>1</cp:revision>
  <dcterms:modified xsi:type="dcterms:W3CDTF">2021-05-31T05:02:27Z</dcterms:modified>
</cp:coreProperties>
</file>