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87" r:id="rId3"/>
    <p:sldId id="258" r:id="rId4"/>
    <p:sldId id="259" r:id="rId5"/>
    <p:sldId id="261" r:id="rId6"/>
    <p:sldId id="285" r:id="rId7"/>
    <p:sldId id="267" r:id="rId8"/>
    <p:sldId id="268" r:id="rId9"/>
    <p:sldId id="284" r:id="rId10"/>
    <p:sldId id="286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8" r:id="rId22"/>
    <p:sldId id="280" r:id="rId23"/>
    <p:sldId id="282" r:id="rId24"/>
    <p:sldId id="283" r:id="rId2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3187850743008029"/>
          <c:y val="2.7189051559765171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Утверждено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- 42,8%</c:v>
                </c:pt>
                <c:pt idx="1">
                  <c:v>неналоговые доходы - 30,8%</c:v>
                </c:pt>
                <c:pt idx="2">
                  <c:v>в т.ч.: безвозмездные поступления - 27,4%</c:v>
                </c:pt>
                <c:pt idx="3">
                  <c:v>Доходы - всего - 29,2%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31342</c:v>
                </c:pt>
                <c:pt idx="1">
                  <c:v>8284</c:v>
                </c:pt>
                <c:pt idx="2">
                  <c:v>238342</c:v>
                </c:pt>
                <c:pt idx="3">
                  <c:v>277968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3C-4323-B7E3-179424347F3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налоговые доходы - 42,8%</c:v>
                </c:pt>
                <c:pt idx="1">
                  <c:v>неналоговые доходы - 30,8%</c:v>
                </c:pt>
                <c:pt idx="2">
                  <c:v>в т.ч.: безвозмездные поступления - 27,4%</c:v>
                </c:pt>
                <c:pt idx="3">
                  <c:v>Доходы - всего - 29,2%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13402</c:v>
                </c:pt>
                <c:pt idx="1">
                  <c:v>2550</c:v>
                </c:pt>
                <c:pt idx="2">
                  <c:v>65246</c:v>
                </c:pt>
                <c:pt idx="3">
                  <c:v>81198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53C-4323-B7E3-179424347F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6941312"/>
        <c:axId val="216942848"/>
      </c:barChart>
      <c:catAx>
        <c:axId val="21694131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216942848"/>
        <c:crosses val="autoZero"/>
        <c:auto val="1"/>
        <c:lblAlgn val="ctr"/>
        <c:lblOffset val="100"/>
        <c:noMultiLvlLbl val="0"/>
      </c:catAx>
      <c:valAx>
        <c:axId val="216942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694131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3884057971014493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D1-49F5-B521-924776E926FE}"/>
                </c:ext>
              </c:extLst>
            </c:dLbl>
            <c:dLbl>
              <c:idx val="1"/>
              <c:layout>
                <c:manualLayout>
                  <c:x val="-1.1286089238845144E-3"/>
                  <c:y val="3.14005857963406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D1-49F5-B521-924776E926FE}"/>
                </c:ext>
              </c:extLst>
            </c:dLbl>
            <c:dLbl>
              <c:idx val="2"/>
              <c:layout>
                <c:manualLayout>
                  <c:x val="-1.5766745524522438E-2"/>
                  <c:y val="9.54686370725398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D1-49F5-B521-924776E926FE}"/>
                </c:ext>
              </c:extLst>
            </c:dLbl>
            <c:dLbl>
              <c:idx val="3"/>
              <c:layout>
                <c:manualLayout>
                  <c:x val="-8.1179219189529556E-2"/>
                  <c:y val="-9.388964966335729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D1-49F5-B521-924776E926FE}"/>
                </c:ext>
              </c:extLst>
            </c:dLbl>
            <c:dLbl>
              <c:idx val="4"/>
              <c:layout>
                <c:manualLayout>
                  <c:x val="-3.2945517460541647E-2"/>
                  <c:y val="-0.1582625813077712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D1-49F5-B521-924776E926FE}"/>
                </c:ext>
              </c:extLst>
            </c:dLbl>
            <c:dLbl>
              <c:idx val="5"/>
              <c:layout>
                <c:manualLayout>
                  <c:x val="0.10267328131068819"/>
                  <c:y val="-8.72212712541366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D1-49F5-B521-924776E926FE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D1-49F5-B521-924776E926FE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D1-49F5-B521-924776E926FE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D1-49F5-B521-924776E926FE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D1-49F5-B521-924776E926FE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D1-49F5-B521-924776E926FE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D1-49F5-B521-924776E926F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 - 28,1%</c:v>
                </c:pt>
                <c:pt idx="1">
                  <c:v>Национальная безопасность - 1,3%</c:v>
                </c:pt>
                <c:pt idx="2">
                  <c:v>Национальная экономика - 3,7%</c:v>
                </c:pt>
                <c:pt idx="3">
                  <c:v>Жилищно-коммунальное хозяйство - 3,7%</c:v>
                </c:pt>
                <c:pt idx="4">
                  <c:v>Образование - 21,5%</c:v>
                </c:pt>
                <c:pt idx="5">
                  <c:v>Культура - 14,6%</c:v>
                </c:pt>
                <c:pt idx="6">
                  <c:v>Здравоохранение - 0,0%</c:v>
                </c:pt>
                <c:pt idx="7">
                  <c:v>Социальная политика - 14,4%</c:v>
                </c:pt>
                <c:pt idx="8">
                  <c:v>Физическая культура и спорт - 0,3%</c:v>
                </c:pt>
                <c:pt idx="9">
                  <c:v>Средства массовой информации - 1,1%</c:v>
                </c:pt>
                <c:pt idx="10">
                  <c:v>Обслуживание муниципального долга - 0,3%</c:v>
                </c:pt>
                <c:pt idx="11">
                  <c:v>Межбюджетные трансферты - 4,0%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23986</c:v>
                </c:pt>
                <c:pt idx="1">
                  <c:v>1123</c:v>
                </c:pt>
                <c:pt idx="2">
                  <c:v>3135</c:v>
                </c:pt>
                <c:pt idx="3">
                  <c:v>3161</c:v>
                </c:pt>
                <c:pt idx="4">
                  <c:v>18351</c:v>
                </c:pt>
                <c:pt idx="5">
                  <c:v>15112</c:v>
                </c:pt>
                <c:pt idx="6">
                  <c:v>0</c:v>
                </c:pt>
                <c:pt idx="7">
                  <c:v>16969</c:v>
                </c:pt>
                <c:pt idx="8">
                  <c:v>200</c:v>
                </c:pt>
                <c:pt idx="9">
                  <c:v>1238</c:v>
                </c:pt>
                <c:pt idx="10">
                  <c:v>137</c:v>
                </c:pt>
                <c:pt idx="11">
                  <c:v>2073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BD1-49F5-B521-924776E92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AF-439C-BF58-07E169224BD3}"/>
                </c:ext>
              </c:extLst>
            </c:dLbl>
            <c:dLbl>
              <c:idx val="1"/>
              <c:layout>
                <c:manualLayout>
                  <c:x val="1.680861080705719E-2"/>
                  <c:y val="2.89851268591426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AF-439C-BF58-07E169224BD3}"/>
                </c:ext>
              </c:extLst>
            </c:dLbl>
            <c:dLbl>
              <c:idx val="2"/>
              <c:layout>
                <c:manualLayout>
                  <c:x val="1.8612925626449159E-2"/>
                  <c:y val="0.1655167560576666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AF-439C-BF58-07E169224BD3}"/>
                </c:ext>
              </c:extLst>
            </c:dLbl>
            <c:dLbl>
              <c:idx val="3"/>
              <c:layout>
                <c:manualLayout>
                  <c:x val="-9.014782905500035E-2"/>
                  <c:y val="-0.10113602647495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AF-439C-BF58-07E169224BD3}"/>
                </c:ext>
              </c:extLst>
            </c:dLbl>
            <c:dLbl>
              <c:idx val="4"/>
              <c:layout>
                <c:manualLayout>
                  <c:x val="0.12699469180702189"/>
                  <c:y val="-0.1196152383126022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AF-439C-BF58-07E169224BD3}"/>
                </c:ext>
              </c:extLst>
            </c:dLbl>
            <c:dLbl>
              <c:idx val="5"/>
              <c:layout>
                <c:manualLayout>
                  <c:x val="0.10117851299977636"/>
                  <c:y val="-3.40811746357792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AF-439C-BF58-07E169224BD3}"/>
                </c:ext>
              </c:extLst>
            </c:dLbl>
            <c:dLbl>
              <c:idx val="6"/>
              <c:layout>
                <c:manualLayout>
                  <c:x val="-3.0430069559690694E-2"/>
                  <c:y val="-2.84811137738217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AF-439C-BF58-07E169224BD3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BAF-439C-BF58-07E169224BD3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BAF-439C-BF58-07E169224BD3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BAF-439C-BF58-07E169224BD3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BAF-439C-BF58-07E169224BD3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BAF-439C-BF58-07E169224BD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Функционирование местных администрации</c:v>
                </c:pt>
                <c:pt idx="1">
                  <c:v>Функционирование представительных органов</c:v>
                </c:pt>
                <c:pt idx="2">
                  <c:v>Судебная система (присяжные заседатели)</c:v>
                </c:pt>
                <c:pt idx="3">
                  <c:v>Обеспечение деятельности финансовых органов</c:v>
                </c:pt>
                <c:pt idx="4">
                  <c:v>Другие общегосударственные вопросы (УКС, КУМИ, МКУ "ЦКОД")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">
                  <c:v>7082</c:v>
                </c:pt>
                <c:pt idx="1">
                  <c:v>306</c:v>
                </c:pt>
                <c:pt idx="2" formatCode="#,##0">
                  <c:v>0</c:v>
                </c:pt>
                <c:pt idx="3" formatCode="#,##0">
                  <c:v>1934</c:v>
                </c:pt>
                <c:pt idx="4" formatCode="#,##0">
                  <c:v>14664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BAF-439C-BF58-07E169224B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73396655014537"/>
          <c:y val="0.10732169348396668"/>
          <c:w val="0.33282358202982476"/>
          <c:h val="0.861395260375061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280886974330002"/>
                  <c:y val="8.85098330100041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19-43A5-B102-76502F926BE7}"/>
                </c:ext>
              </c:extLst>
            </c:dLbl>
            <c:dLbl>
              <c:idx val="1"/>
              <c:layout>
                <c:manualLayout>
                  <c:x val="-5.0455963183974148E-2"/>
                  <c:y val="-0.128019704058731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19-43A5-B102-76502F926BE7}"/>
                </c:ext>
              </c:extLst>
            </c:dLbl>
            <c:dLbl>
              <c:idx val="2"/>
              <c:layout>
                <c:manualLayout>
                  <c:x val="3.6550027659098663E-2"/>
                  <c:y val="-0.136415420898474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19-43A5-B102-76502F926BE7}"/>
                </c:ext>
              </c:extLst>
            </c:dLbl>
            <c:dLbl>
              <c:idx val="3"/>
              <c:layout>
                <c:manualLayout>
                  <c:x val="8.5069971634711573E-3"/>
                  <c:y val="3.65451329453383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19-43A5-B102-76502F926BE7}"/>
                </c:ext>
              </c:extLst>
            </c:dLbl>
            <c:dLbl>
              <c:idx val="4"/>
              <c:layout>
                <c:manualLayout>
                  <c:x val="-1.0523992796864504E-2"/>
                  <c:y val="3.2558484537258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19-43A5-B102-76502F926BE7}"/>
                </c:ext>
              </c:extLst>
            </c:dLbl>
            <c:dLbl>
              <c:idx val="5"/>
              <c:layout>
                <c:manualLayout>
                  <c:x val="-3.1855866671374584E-2"/>
                  <c:y val="-1.47576933318117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19-43A5-B102-76502F926BE7}"/>
                </c:ext>
              </c:extLst>
            </c:dLbl>
            <c:dLbl>
              <c:idx val="6"/>
              <c:layout>
                <c:manualLayout>
                  <c:x val="0.12043925002648212"/>
                  <c:y val="6.81372437141010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19-43A5-B102-76502F926BE7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19-43A5-B102-76502F926BE7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19-43A5-B102-76502F926BE7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19-43A5-B102-76502F926BE7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19-43A5-B102-76502F926BE7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19-43A5-B102-76502F926BE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Перевозка пассажиров по муниципальным маршрутам</c:v>
                </c:pt>
                <c:pt idx="1">
                  <c:v>Содержание матточного поголовья</c:v>
                </c:pt>
                <c:pt idx="2">
                  <c:v>Поддержка предпринимательства</c:v>
                </c:pt>
                <c:pt idx="3">
                  <c:v>Проведение работ по уничтожению карантийных сорняков</c:v>
                </c:pt>
                <c:pt idx="4">
                  <c:v>Мероприятия по отлову безнадзорных животных</c:v>
                </c:pt>
                <c:pt idx="5">
                  <c:v>Оценка, межевание и кадастровые работы</c:v>
                </c:pt>
                <c:pt idx="6">
                  <c:v>Содержание комитета сельского хозяйства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1237</c:v>
                </c:pt>
                <c:pt idx="1">
                  <c:v>315</c:v>
                </c:pt>
                <c:pt idx="2" formatCode="#,##0">
                  <c:v>300</c:v>
                </c:pt>
                <c:pt idx="3" formatCode="#,##0">
                  <c:v>0</c:v>
                </c:pt>
                <c:pt idx="4" formatCode="#,##0">
                  <c:v>105</c:v>
                </c:pt>
                <c:pt idx="5" formatCode="#,##0">
                  <c:v>14</c:v>
                </c:pt>
                <c:pt idx="6" formatCode="#,##0">
                  <c:v>1164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E19-43A5-B102-76502F926B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346939255911401"/>
          <c:y val="0.10732169348396668"/>
          <c:w val="0.40008815602085612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3586149264974165E-2"/>
                  <c:y val="0.1025284339457567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23B-460F-A004-7E3A86812E1E}"/>
                </c:ext>
              </c:extLst>
            </c:dLbl>
            <c:dLbl>
              <c:idx val="1"/>
              <c:layout>
                <c:manualLayout>
                  <c:x val="-4.87594600002354E-2"/>
                  <c:y val="-0.2418285214348205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23B-460F-A004-7E3A86812E1E}"/>
                </c:ext>
              </c:extLst>
            </c:dLbl>
            <c:dLbl>
              <c:idx val="2"/>
              <c:layout>
                <c:manualLayout>
                  <c:x val="5.7476784011863985E-2"/>
                  <c:y val="0.1170594164859827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3B-460F-A004-7E3A86812E1E}"/>
                </c:ext>
              </c:extLst>
            </c:dLbl>
            <c:dLbl>
              <c:idx val="3"/>
              <c:layout>
                <c:manualLayout>
                  <c:x val="-4.9163753633934774E-3"/>
                  <c:y val="-3.83340941078017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23B-460F-A004-7E3A86812E1E}"/>
                </c:ext>
              </c:extLst>
            </c:dLbl>
            <c:dLbl>
              <c:idx val="4"/>
              <c:layout>
                <c:manualLayout>
                  <c:x val="4.7771971328696018E-2"/>
                  <c:y val="9.23047662520445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23B-460F-A004-7E3A86812E1E}"/>
                </c:ext>
              </c:extLst>
            </c:dLbl>
            <c:dLbl>
              <c:idx val="5"/>
              <c:layout>
                <c:manualLayout>
                  <c:x val="8.3241293268834671E-2"/>
                  <c:y val="0.1035997945908935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23B-460F-A004-7E3A86812E1E}"/>
                </c:ext>
              </c:extLst>
            </c:dLbl>
            <c:dLbl>
              <c:idx val="6"/>
              <c:layout>
                <c:manualLayout>
                  <c:x val="-4.9964337417464103E-2"/>
                  <c:y val="-1.15729012134352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23B-460F-A004-7E3A86812E1E}"/>
                </c:ext>
              </c:extLst>
            </c:dLbl>
            <c:dLbl>
              <c:idx val="7"/>
              <c:layout>
                <c:manualLayout>
                  <c:x val="9.7946517896025334E-2"/>
                  <c:y val="9.55875080832287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23B-460F-A004-7E3A86812E1E}"/>
                </c:ext>
              </c:extLst>
            </c:dLbl>
            <c:dLbl>
              <c:idx val="8"/>
              <c:layout>
                <c:manualLayout>
                  <c:x val="-6.1575627037651681E-2"/>
                  <c:y val="2.92532998592567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23B-460F-A004-7E3A86812E1E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23B-460F-A004-7E3A86812E1E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23B-460F-A004-7E3A86812E1E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23B-460F-A004-7E3A86812E1E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ТКО с территорий общественного пользования</c:v>
                </c:pt>
                <c:pt idx="1">
                  <c:v>Чистая вода (Камышла)</c:v>
                </c:pt>
                <c:pt idx="2">
                  <c:v>Формирование комфортной городской среды (Камышла)</c:v>
                </c:pt>
                <c:pt idx="3">
                  <c:v>Содержание муниципального жилья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268</c:v>
                </c:pt>
                <c:pt idx="1">
                  <c:v>2496</c:v>
                </c:pt>
                <c:pt idx="2">
                  <c:v>313</c:v>
                </c:pt>
                <c:pt idx="3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23B-460F-A004-7E3A86812E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991184397914388"/>
          <c:y val="0.10732169348396668"/>
          <c:w val="0.3836457046008262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2450125348681194E-2"/>
                  <c:y val="0.117495150062763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97-4E95-8BBC-44A5F027CB33}"/>
                </c:ext>
              </c:extLst>
            </c:dLbl>
            <c:dLbl>
              <c:idx val="1"/>
              <c:layout>
                <c:manualLayout>
                  <c:x val="-5.6129138566199405E-3"/>
                  <c:y val="-0.215258473125641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97-4E95-8BBC-44A5F027CB33}"/>
                </c:ext>
              </c:extLst>
            </c:dLbl>
            <c:dLbl>
              <c:idx val="2"/>
              <c:layout>
                <c:manualLayout>
                  <c:x val="9.1856455162835582E-2"/>
                  <c:y val="5.18418349880178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897-4E95-8BBC-44A5F027CB33}"/>
                </c:ext>
              </c:extLst>
            </c:dLbl>
            <c:dLbl>
              <c:idx val="3"/>
              <c:layout>
                <c:manualLayout>
                  <c:x val="-5.5496157150759742E-2"/>
                  <c:y val="6.06997223173190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897-4E95-8BBC-44A5F027CB33}"/>
                </c:ext>
              </c:extLst>
            </c:dLbl>
            <c:dLbl>
              <c:idx val="4"/>
              <c:layout>
                <c:manualLayout>
                  <c:x val="-5.6861810435130583E-2"/>
                  <c:y val="7.462436760622313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897-4E95-8BBC-44A5F027CB33}"/>
                </c:ext>
              </c:extLst>
            </c:dLbl>
            <c:dLbl>
              <c:idx val="5"/>
              <c:layout>
                <c:manualLayout>
                  <c:x val="-4.8298318091404495E-2"/>
                  <c:y val="-5.82359542013769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97-4E95-8BBC-44A5F027CB33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897-4E95-8BBC-44A5F027CB33}"/>
                </c:ext>
              </c:extLst>
            </c:dLbl>
            <c:dLbl>
              <c:idx val="7"/>
              <c:layout>
                <c:manualLayout>
                  <c:x val="4.5629509315819827E-2"/>
                  <c:y val="8.544695500019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97-4E95-8BBC-44A5F027CB33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97-4E95-8BBC-44A5F027CB33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97-4E95-8BBC-44A5F027CB33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97-4E95-8BBC-44A5F027CB33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97-4E95-8BBC-44A5F027CB33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Содержание детских садов</c:v>
                </c:pt>
                <c:pt idx="1">
                  <c:v>Содержание школ</c:v>
                </c:pt>
                <c:pt idx="2">
                  <c:v>Содержание дополнительного образования</c:v>
                </c:pt>
                <c:pt idx="3">
                  <c:v>Точка роста с.Русский Байтуган</c:v>
                </c:pt>
                <c:pt idx="4">
                  <c:v>Экспертиза смет, ПСД и качества материалов</c:v>
                </c:pt>
                <c:pt idx="5">
                  <c:v>Антинаркотическая программа (мероприятия и унич. наркосодер. раст.)</c:v>
                </c:pt>
                <c:pt idx="6">
                  <c:v>Реализация молодежной политики</c:v>
                </c:pt>
                <c:pt idx="7">
                  <c:v>Летние пришкольные лагеря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4289</c:v>
                </c:pt>
                <c:pt idx="1">
                  <c:v>9519</c:v>
                </c:pt>
                <c:pt idx="2">
                  <c:v>1962</c:v>
                </c:pt>
                <c:pt idx="3">
                  <c:v>187</c:v>
                </c:pt>
                <c:pt idx="4">
                  <c:v>380</c:v>
                </c:pt>
                <c:pt idx="5">
                  <c:v>57</c:v>
                </c:pt>
                <c:pt idx="6" formatCode="#,##0">
                  <c:v>281</c:v>
                </c:pt>
                <c:pt idx="7" formatCode="#,##0">
                  <c:v>1676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897-4E95-8BBC-44A5F027C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430375575250403"/>
                  <c:y val="-0.16269827684582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ADD-46F3-98B2-86287537C7D8}"/>
                </c:ext>
              </c:extLst>
            </c:dLbl>
            <c:dLbl>
              <c:idx val="1"/>
              <c:layout>
                <c:manualLayout>
                  <c:x val="-6.3908995680472674E-2"/>
                  <c:y val="-0.125886492449313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ADD-46F3-98B2-86287537C7D8}"/>
                </c:ext>
              </c:extLst>
            </c:dLbl>
            <c:dLbl>
              <c:idx val="2"/>
              <c:layout>
                <c:manualLayout>
                  <c:x val="8.5877381919188353E-2"/>
                  <c:y val="0.119474495035946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ADD-46F3-98B2-86287537C7D8}"/>
                </c:ext>
              </c:extLst>
            </c:dLbl>
            <c:dLbl>
              <c:idx val="3"/>
              <c:layout>
                <c:manualLayout>
                  <c:x val="5.6611466167625905E-2"/>
                  <c:y val="-0.190508007151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DD-46F3-98B2-86287537C7D8}"/>
                </c:ext>
              </c:extLst>
            </c:dLbl>
            <c:dLbl>
              <c:idx val="4"/>
              <c:layout>
                <c:manualLayout>
                  <c:x val="0.12379082659510611"/>
                  <c:y val="7.99262048765642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DD-46F3-98B2-86287537C7D8}"/>
                </c:ext>
              </c:extLst>
            </c:dLbl>
            <c:dLbl>
              <c:idx val="5"/>
              <c:layout>
                <c:manualLayout>
                  <c:x val="-3.0361098360462791E-2"/>
                  <c:y val="-1.27526722203202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DD-46F3-98B2-86287537C7D8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ADD-46F3-98B2-86287537C7D8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ADD-46F3-98B2-86287537C7D8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ADD-46F3-98B2-86287537C7D8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ADD-46F3-98B2-86287537C7D8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ADD-46F3-98B2-86287537C7D8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ADD-46F3-98B2-86287537C7D8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Обеспечение жильем детей-сирот</c:v>
                </c:pt>
                <c:pt idx="1">
                  <c:v>Молодой семье - доступное жилье</c:v>
                </c:pt>
                <c:pt idx="2">
                  <c:v>Вознаграждение приемным родителям</c:v>
                </c:pt>
                <c:pt idx="3">
                  <c:v>Социальная поддержка старшего поколения (мероприятия)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12331</c:v>
                </c:pt>
                <c:pt idx="1">
                  <c:v>756</c:v>
                </c:pt>
                <c:pt idx="2">
                  <c:v>3703</c:v>
                </c:pt>
                <c:pt idx="3">
                  <c:v>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ADD-46F3-98B2-86287537C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0985507246376812"/>
          <c:w val="0.64014123795063738"/>
          <c:h val="0.740386473429951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0596612643150551E-2"/>
                  <c:y val="0.1078333143139716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A3-41FB-97CE-04969B1901A5}"/>
                </c:ext>
              </c:extLst>
            </c:dLbl>
            <c:dLbl>
              <c:idx val="1"/>
              <c:layout>
                <c:manualLayout>
                  <c:x val="1.9798147428880808E-2"/>
                  <c:y val="4.548099965765149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A3-41FB-97CE-04969B1901A5}"/>
                </c:ext>
              </c:extLst>
            </c:dLbl>
            <c:dLbl>
              <c:idx val="2"/>
              <c:layout>
                <c:manualLayout>
                  <c:x val="-0.12339018160846481"/>
                  <c:y val="-0.105162995929856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A3-41FB-97CE-04969B1901A5}"/>
                </c:ext>
              </c:extLst>
            </c:dLbl>
            <c:dLbl>
              <c:idx val="3"/>
              <c:layout>
                <c:manualLayout>
                  <c:x val="4.2945752857126039E-3"/>
                  <c:y val="-0.118044239035337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A3-41FB-97CE-04969B1901A5}"/>
                </c:ext>
              </c:extLst>
            </c:dLbl>
            <c:dLbl>
              <c:idx val="4"/>
              <c:layout>
                <c:manualLayout>
                  <c:x val="0.10136930193142897"/>
                  <c:y val="-0.130218912853284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A3-41FB-97CE-04969B1901A5}"/>
                </c:ext>
              </c:extLst>
            </c:dLbl>
            <c:dLbl>
              <c:idx val="5"/>
              <c:layout>
                <c:manualLayout>
                  <c:x val="9.3704671445217325E-2"/>
                  <c:y val="8.18606641561109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A3-41FB-97CE-04969B1901A5}"/>
                </c:ext>
              </c:extLst>
            </c:dLbl>
            <c:dLbl>
              <c:idx val="6"/>
              <c:layout>
                <c:manualLayout>
                  <c:x val="1.580535056436334E-2"/>
                  <c:y val="-5.73623949180265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A3-41FB-97CE-04969B1901A5}"/>
                </c:ext>
              </c:extLst>
            </c:dLbl>
            <c:dLbl>
              <c:idx val="7"/>
              <c:layout>
                <c:manualLayout>
                  <c:x val="9.0472558643174092E-2"/>
                  <c:y val="-5.4649663357297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A3-41FB-97CE-04969B1901A5}"/>
                </c:ext>
              </c:extLst>
            </c:dLbl>
            <c:dLbl>
              <c:idx val="8"/>
              <c:layout>
                <c:manualLayout>
                  <c:x val="0.1252704118263244"/>
                  <c:y val="-2.87177146334968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A3-41FB-97CE-04969B1901A5}"/>
                </c:ext>
              </c:extLst>
            </c:dLbl>
            <c:dLbl>
              <c:idx val="9"/>
              <c:layout>
                <c:manualLayout>
                  <c:x val="-1.7188658592563823E-2"/>
                  <c:y val="-6.46424359998478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A3-41FB-97CE-04969B1901A5}"/>
                </c:ext>
              </c:extLst>
            </c:dLbl>
            <c:dLbl>
              <c:idx val="10"/>
              <c:layout>
                <c:manualLayout>
                  <c:x val="6.8872803455621856E-2"/>
                  <c:y val="-7.44889497508463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A3-41FB-97CE-04969B1901A5}"/>
                </c:ext>
              </c:extLst>
            </c:dLbl>
            <c:dLbl>
              <c:idx val="11"/>
              <c:layout>
                <c:manualLayout>
                  <c:x val="0.12681390723020608"/>
                  <c:y val="-4.25816881585453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A3-41FB-97CE-04969B1901A5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Байтуган</c:v>
                </c:pt>
                <c:pt idx="1">
                  <c:v>Балыкла</c:v>
                </c:pt>
                <c:pt idx="2">
                  <c:v>Ермаково</c:v>
                </c:pt>
                <c:pt idx="3">
                  <c:v>Камышла</c:v>
                </c:pt>
                <c:pt idx="4">
                  <c:v>Новое Усманово</c:v>
                </c:pt>
                <c:pt idx="5">
                  <c:v>Старое Усманово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214</c:v>
                </c:pt>
                <c:pt idx="1">
                  <c:v>18</c:v>
                </c:pt>
                <c:pt idx="2">
                  <c:v>754</c:v>
                </c:pt>
                <c:pt idx="3">
                  <c:v>121</c:v>
                </c:pt>
                <c:pt idx="4">
                  <c:v>482</c:v>
                </c:pt>
                <c:pt idx="5">
                  <c:v>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5A3-41FB-97CE-04969B190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702694113908403"/>
          <c:y val="0.10732169348396668"/>
          <c:w val="0.41653060744088605"/>
          <c:h val="0.86139526037506187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859569445810457"/>
          <c:y val="0.10772123664231859"/>
          <c:w val="0.87523972067782485"/>
          <c:h val="0.688291213169915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3.08967306201619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C4-47B6-AD4C-64C66756C37D}"/>
                </c:ext>
              </c:extLst>
            </c:dLbl>
            <c:dLbl>
              <c:idx val="2"/>
              <c:layout>
                <c:manualLayout>
                  <c:x val="-2.5679705172782865E-2"/>
                  <c:y val="3.8045971684126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C4-47B6-AD4C-64C66756C37D}"/>
                </c:ext>
              </c:extLst>
            </c:dLbl>
            <c:dLbl>
              <c:idx val="4"/>
              <c:layout>
                <c:manualLayout>
                  <c:x val="-4.7667243284523306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6C4-47B6-AD4C-64C66756C37D}"/>
                </c:ext>
              </c:extLst>
            </c:dLbl>
            <c:dLbl>
              <c:idx val="5"/>
              <c:layout>
                <c:manualLayout>
                  <c:x val="-5.2075766429269817E-2"/>
                  <c:y val="-3.8212599664830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6C4-47B6-AD4C-64C66756C37D}"/>
                </c:ext>
              </c:extLst>
            </c:dLbl>
            <c:dLbl>
              <c:idx val="6"/>
              <c:layout>
                <c:manualLayout>
                  <c:x val="-4.0319704709945788E-2"/>
                  <c:y val="-3.3446438955520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6C4-47B6-AD4C-64C66756C37D}"/>
                </c:ext>
              </c:extLst>
            </c:dLbl>
            <c:dLbl>
              <c:idx val="8"/>
              <c:layout>
                <c:manualLayout>
                  <c:x val="-4.9136750999438809E-2"/>
                  <c:y val="-5.012800143810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6C4-47B6-AD4C-64C66756C37D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6C4-47B6-AD4C-64C66756C37D}"/>
                </c:ext>
              </c:extLst>
            </c:dLbl>
            <c:dLbl>
              <c:idx val="10"/>
              <c:layout>
                <c:manualLayout>
                  <c:x val="-5.0606258714354313E-2"/>
                  <c:y val="-3.3446438955520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6C4-47B6-AD4C-64C66756C37D}"/>
                </c:ext>
              </c:extLst>
            </c:dLbl>
            <c:dLbl>
              <c:idx val="11"/>
              <c:layout>
                <c:manualLayout>
                  <c:x val="-5.7935515224447051E-2"/>
                  <c:y val="1.18320877829227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6C4-47B6-AD4C-64C66756C37D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0">
                  <c:v>01.01.09</c:v>
                </c:pt>
                <c:pt idx="1">
                  <c:v>01.01.10</c:v>
                </c:pt>
                <c:pt idx="2">
                  <c:v>01.01.11</c:v>
                </c:pt>
                <c:pt idx="3">
                  <c:v>01.01.12</c:v>
                </c:pt>
                <c:pt idx="4">
                  <c:v>01.01.13</c:v>
                </c:pt>
                <c:pt idx="5">
                  <c:v>01.01.14</c:v>
                </c:pt>
                <c:pt idx="6">
                  <c:v>01.01.15</c:v>
                </c:pt>
                <c:pt idx="7">
                  <c:v>01.01.16</c:v>
                </c:pt>
                <c:pt idx="8">
                  <c:v>01.01.17</c:v>
                </c:pt>
                <c:pt idx="9">
                  <c:v>01.01.18</c:v>
                </c:pt>
                <c:pt idx="10">
                  <c:v>01.01.19</c:v>
                </c:pt>
                <c:pt idx="11">
                  <c:v>01.01.20</c:v>
                </c:pt>
                <c:pt idx="12">
                  <c:v>01.01.21</c:v>
                </c:pt>
                <c:pt idx="13">
                  <c:v>01.01.22</c:v>
                </c:pt>
                <c:pt idx="14">
                  <c:v>01.01.23</c:v>
                </c:pt>
                <c:pt idx="15">
                  <c:v>01.07.23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10.6</c:v>
                </c:pt>
                <c:pt idx="1">
                  <c:v>12.6</c:v>
                </c:pt>
                <c:pt idx="2">
                  <c:v>12</c:v>
                </c:pt>
                <c:pt idx="3">
                  <c:v>15.5</c:v>
                </c:pt>
                <c:pt idx="4">
                  <c:v>16.600000000000001</c:v>
                </c:pt>
                <c:pt idx="5">
                  <c:v>19.899999999999999</c:v>
                </c:pt>
                <c:pt idx="6">
                  <c:v>22</c:v>
                </c:pt>
                <c:pt idx="7">
                  <c:v>21.2</c:v>
                </c:pt>
                <c:pt idx="8">
                  <c:v>19.7</c:v>
                </c:pt>
                <c:pt idx="9">
                  <c:v>18</c:v>
                </c:pt>
                <c:pt idx="10">
                  <c:v>17.899999999999999</c:v>
                </c:pt>
                <c:pt idx="11">
                  <c:v>17.2</c:v>
                </c:pt>
                <c:pt idx="12">
                  <c:v>16.8</c:v>
                </c:pt>
                <c:pt idx="13">
                  <c:v>15.5</c:v>
                </c:pt>
                <c:pt idx="14">
                  <c:v>14.1</c:v>
                </c:pt>
                <c:pt idx="15">
                  <c:v>13.6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6C4-47B6-AD4C-64C66756C37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31594624"/>
        <c:axId val="231904768"/>
      </c:lineChart>
      <c:catAx>
        <c:axId val="23159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1904768"/>
        <c:crosses val="autoZero"/>
        <c:auto val="1"/>
        <c:lblAlgn val="ctr"/>
        <c:lblOffset val="100"/>
        <c:noMultiLvlLbl val="1"/>
      </c:catAx>
      <c:valAx>
        <c:axId val="231904768"/>
        <c:scaling>
          <c:orientation val="minMax"/>
          <c:max val="23"/>
          <c:min val="9"/>
        </c:scaling>
        <c:delete val="0"/>
        <c:axPos val="l"/>
        <c:numFmt formatCode="General" sourceLinked="1"/>
        <c:majorTickMark val="out"/>
        <c:minorTickMark val="none"/>
        <c:tickLblPos val="nextTo"/>
        <c:crossAx val="231594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35734223975113"/>
          <c:y val="2.448339073436284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88563307780617E-2"/>
                  <c:y val="-4.0779656961192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F8-43A7-9869-7DEF0035856E}"/>
                </c:ext>
              </c:extLst>
            </c:dLbl>
            <c:dLbl>
              <c:idx val="1"/>
              <c:layout>
                <c:manualLayout>
                  <c:x val="-5.206574269525608E-2"/>
                  <c:y val="-4.75630912804560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F8-43A7-9869-7DEF0035856E}"/>
                </c:ext>
              </c:extLst>
            </c:dLbl>
            <c:dLbl>
              <c:idx val="3"/>
              <c:layout>
                <c:manualLayout>
                  <c:x val="-5.206574269525608E-2"/>
                  <c:y val="4.288269964305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F8-43A7-9869-7DEF0035856E}"/>
                </c:ext>
              </c:extLst>
            </c:dLbl>
            <c:dLbl>
              <c:idx val="7"/>
              <c:layout>
                <c:manualLayout>
                  <c:x val="-5.9414463207791729E-2"/>
                  <c:y val="5.1927278735411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F8-43A7-9869-7DEF0035856E}"/>
                </c:ext>
              </c:extLst>
            </c:dLbl>
            <c:dLbl>
              <c:idx val="9"/>
              <c:layout>
                <c:manualLayout>
                  <c:x val="-5.9414463207791729E-2"/>
                  <c:y val="-7.4696828557510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F8-43A7-9869-7DEF0035856E}"/>
                </c:ext>
              </c:extLst>
            </c:dLbl>
            <c:dLbl>
              <c:idx val="11"/>
              <c:layout>
                <c:manualLayout>
                  <c:x val="-5.7944719105284488E-2"/>
                  <c:y val="3.38381205507080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F8-43A7-9869-7DEF0035856E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60092</c:v>
                </c:pt>
                <c:pt idx="1">
                  <c:v>78862</c:v>
                </c:pt>
                <c:pt idx="2">
                  <c:v>75730</c:v>
                </c:pt>
                <c:pt idx="3">
                  <c:v>63960</c:v>
                </c:pt>
                <c:pt idx="4">
                  <c:v>84306</c:v>
                </c:pt>
                <c:pt idx="5">
                  <c:v>81198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4F8-43A7-9869-7DEF0035856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7588096"/>
        <c:axId val="217591808"/>
      </c:lineChart>
      <c:catAx>
        <c:axId val="217588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591808"/>
        <c:crosses val="autoZero"/>
        <c:auto val="1"/>
        <c:lblAlgn val="ctr"/>
        <c:lblOffset val="100"/>
        <c:noMultiLvlLbl val="0"/>
      </c:catAx>
      <c:valAx>
        <c:axId val="217591808"/>
        <c:scaling>
          <c:orientation val="minMax"/>
          <c:max val="90000"/>
          <c:min val="60000"/>
        </c:scaling>
        <c:delete val="0"/>
        <c:axPos val="l"/>
        <c:numFmt formatCode="General" sourceLinked="1"/>
        <c:majorTickMark val="out"/>
        <c:minorTickMark val="none"/>
        <c:tickLblPos val="nextTo"/>
        <c:crossAx val="21758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4.6197735569607788E-2"/>
                  <c:y val="4.0429052038781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87-46F0-AD72-EF6350429606}"/>
                </c:ext>
              </c:extLst>
            </c:dLbl>
            <c:dLbl>
              <c:idx val="2"/>
              <c:layout>
                <c:manualLayout>
                  <c:x val="-4.7667243284523306E-2"/>
                  <c:y val="-8.34911264032732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87-46F0-AD72-EF6350429606}"/>
                </c:ext>
              </c:extLst>
            </c:dLbl>
            <c:dLbl>
              <c:idx val="3"/>
              <c:layout>
                <c:manualLayout>
                  <c:x val="-4.9136750999438809E-2"/>
                  <c:y val="6.1876587586553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87-46F0-AD72-EF6350429606}"/>
                </c:ext>
              </c:extLst>
            </c:dLbl>
            <c:dLbl>
              <c:idx val="4"/>
              <c:layout>
                <c:manualLayout>
                  <c:x val="-5.0606258714354313E-2"/>
                  <c:y val="-5.2511081792759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87-46F0-AD72-EF6350429606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87-46F0-AD72-EF6350429606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87-46F0-AD72-EF6350429606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87-46F0-AD72-EF6350429606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E87-46F0-AD72-EF6350429606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E87-46F0-AD72-EF6350429606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E87-46F0-AD72-EF6350429606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14658</c:v>
                </c:pt>
                <c:pt idx="1">
                  <c:v>14589</c:v>
                </c:pt>
                <c:pt idx="2">
                  <c:v>13735</c:v>
                </c:pt>
                <c:pt idx="3">
                  <c:v>14278</c:v>
                </c:pt>
                <c:pt idx="4">
                  <c:v>17024</c:v>
                </c:pt>
                <c:pt idx="5">
                  <c:v>15952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E87-46F0-AD72-EF635042960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6519424"/>
        <c:axId val="217603456"/>
      </c:lineChart>
      <c:catAx>
        <c:axId val="4651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603456"/>
        <c:crosses val="autoZero"/>
        <c:auto val="1"/>
        <c:lblAlgn val="ctr"/>
        <c:lblOffset val="100"/>
        <c:noMultiLvlLbl val="0"/>
      </c:catAx>
      <c:valAx>
        <c:axId val="217603456"/>
        <c:scaling>
          <c:orientation val="minMax"/>
          <c:max val="17500"/>
          <c:min val="13500"/>
        </c:scaling>
        <c:delete val="0"/>
        <c:axPos val="l"/>
        <c:numFmt formatCode="General" sourceLinked="1"/>
        <c:majorTickMark val="out"/>
        <c:minorTickMark val="none"/>
        <c:tickLblPos val="nextTo"/>
        <c:crossAx val="4651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6D-49EA-8232-FB89275213B5}"/>
                </c:ext>
              </c:extLst>
            </c:dLbl>
            <c:dLbl>
              <c:idx val="1"/>
              <c:layout>
                <c:manualLayout>
                  <c:x val="0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6D-49EA-8232-FB89275213B5}"/>
                </c:ext>
              </c:extLst>
            </c:dLbl>
            <c:dLbl>
              <c:idx val="2"/>
              <c:layout>
                <c:manualLayout>
                  <c:x val="1.4697441025071289E-3"/>
                  <c:y val="-2.00927041861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6D-49EA-8232-FB89275213B5}"/>
                </c:ext>
              </c:extLst>
            </c:dLbl>
            <c:dLbl>
              <c:idx val="3"/>
              <c:layout>
                <c:manualLayout>
                  <c:x val="0"/>
                  <c:y val="-1.339513612411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6D-49EA-8232-FB89275213B5}"/>
                </c:ext>
              </c:extLst>
            </c:dLbl>
            <c:dLbl>
              <c:idx val="5"/>
              <c:layout>
                <c:manualLayout>
                  <c:x val="-1.4697441025071289E-3"/>
                  <c:y val="-1.5627658811468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16D-49EA-8232-FB89275213B5}"/>
                </c:ext>
              </c:extLst>
            </c:dLbl>
            <c:dLbl>
              <c:idx val="6"/>
              <c:layout>
                <c:manualLayout>
                  <c:x val="-2.9394882050142578E-3"/>
                  <c:y val="-7.590577136998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6D-49EA-8232-FB89275213B5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16D-49EA-8232-FB89275213B5}"/>
                </c:ext>
              </c:extLst>
            </c:dLbl>
            <c:dLbl>
              <c:idx val="8"/>
              <c:layout>
                <c:manualLayout>
                  <c:x val="-2.9394882050142578E-3"/>
                  <c:y val="-7.1440725995283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6D-49EA-8232-FB89275213B5}"/>
                </c:ext>
              </c:extLst>
            </c:dLbl>
            <c:dLbl>
              <c:idx val="9"/>
              <c:layout>
                <c:manualLayout>
                  <c:x val="-4.4092323075213867E-3"/>
                  <c:y val="-6.920820330793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16D-49EA-8232-FB89275213B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10135</c:v>
                </c:pt>
                <c:pt idx="1">
                  <c:v>1470</c:v>
                </c:pt>
                <c:pt idx="2">
                  <c:v>14</c:v>
                </c:pt>
                <c:pt idx="3">
                  <c:v>124</c:v>
                </c:pt>
                <c:pt idx="4">
                  <c:v>234</c:v>
                </c:pt>
                <c:pt idx="5">
                  <c:v>604</c:v>
                </c:pt>
                <c:pt idx="6">
                  <c:v>2648</c:v>
                </c:pt>
                <c:pt idx="7">
                  <c:v>52</c:v>
                </c:pt>
                <c:pt idx="8">
                  <c:v>239</c:v>
                </c:pt>
                <c:pt idx="9">
                  <c:v>1502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16D-49EA-8232-FB89275213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789764100285156E-3"/>
                  <c:y val="-3.1255317622936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16D-49EA-8232-FB89275213B5}"/>
                </c:ext>
              </c:extLst>
            </c:dLbl>
            <c:dLbl>
              <c:idx val="1"/>
              <c:layout>
                <c:manualLayout>
                  <c:x val="-1.4697441025071289E-3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16D-49EA-8232-FB89275213B5}"/>
                </c:ext>
              </c:extLst>
            </c:dLbl>
            <c:dLbl>
              <c:idx val="3"/>
              <c:layout>
                <c:manualLayout>
                  <c:x val="-1.4697441025071289E-3"/>
                  <c:y val="-7.590577136998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16D-49EA-8232-FB89275213B5}"/>
                </c:ext>
              </c:extLst>
            </c:dLbl>
            <c:dLbl>
              <c:idx val="4"/>
              <c:layout>
                <c:manualLayout>
                  <c:x val="-4.409232307521333E-3"/>
                  <c:y val="-4.6882976434404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16D-49EA-8232-FB89275213B5}"/>
                </c:ext>
              </c:extLst>
            </c:dLbl>
            <c:dLbl>
              <c:idx val="5"/>
              <c:layout>
                <c:manualLayout>
                  <c:x val="-2.9394882050142578E-3"/>
                  <c:y val="-7.590577136998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16D-49EA-8232-FB89275213B5}"/>
                </c:ext>
              </c:extLst>
            </c:dLbl>
            <c:dLbl>
              <c:idx val="6"/>
              <c:layout>
                <c:manualLayout>
                  <c:x val="2.9394882050142578E-3"/>
                  <c:y val="-2.679027224823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16D-49EA-8232-FB89275213B5}"/>
                </c:ext>
              </c:extLst>
            </c:dLbl>
            <c:dLbl>
              <c:idx val="8"/>
              <c:layout>
                <c:manualLayout>
                  <c:x val="-5.8789764100285156E-3"/>
                  <c:y val="-1.33951361241156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16D-49EA-8232-FB89275213B5}"/>
                </c:ext>
              </c:extLst>
            </c:dLbl>
            <c:dLbl>
              <c:idx val="9"/>
              <c:layout>
                <c:manualLayout>
                  <c:x val="-2.9394882050141498E-3"/>
                  <c:y val="-7.8138294057341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16D-49EA-8232-FB89275213B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УСН</c:v>
                </c:pt>
                <c:pt idx="2">
                  <c:v>ЕНВД</c:v>
                </c:pt>
                <c:pt idx="3">
                  <c:v>ЕСХН</c:v>
                </c:pt>
                <c:pt idx="4">
                  <c:v>Патент</c:v>
                </c:pt>
                <c:pt idx="5">
                  <c:v>Госпошлина</c:v>
                </c:pt>
                <c:pt idx="6">
                  <c:v>Аренда</c:v>
                </c:pt>
                <c:pt idx="7">
                  <c:v>Экология</c:v>
                </c:pt>
                <c:pt idx="8">
                  <c:v>Штрафы</c:v>
                </c:pt>
                <c:pt idx="9">
                  <c:v>Приватизация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9869</c:v>
                </c:pt>
                <c:pt idx="1">
                  <c:v>2294</c:v>
                </c:pt>
                <c:pt idx="2">
                  <c:v>1</c:v>
                </c:pt>
                <c:pt idx="3">
                  <c:v>145</c:v>
                </c:pt>
                <c:pt idx="4">
                  <c:v>449</c:v>
                </c:pt>
                <c:pt idx="5">
                  <c:v>645</c:v>
                </c:pt>
                <c:pt idx="6">
                  <c:v>2396</c:v>
                </c:pt>
                <c:pt idx="7">
                  <c:v>18</c:v>
                </c:pt>
                <c:pt idx="8">
                  <c:v>120</c:v>
                </c:pt>
                <c:pt idx="9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16D-49EA-8232-FB89275213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9467136"/>
        <c:axId val="129468672"/>
        <c:axId val="0"/>
      </c:bar3DChart>
      <c:catAx>
        <c:axId val="129467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9468672"/>
        <c:crosses val="autoZero"/>
        <c:auto val="1"/>
        <c:lblAlgn val="ctr"/>
        <c:lblOffset val="100"/>
        <c:noMultiLvlLbl val="0"/>
      </c:catAx>
      <c:valAx>
        <c:axId val="1294686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94671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2.7729468599033812E-2"/>
          <c:w val="0.81951343526005449"/>
          <c:h val="0.943285024154589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7732565940468209"/>
                  <c:y val="-0.1894748754231808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7F-4F2B-A7E7-481DF9113DAD}"/>
                </c:ext>
              </c:extLst>
            </c:dLbl>
            <c:dLbl>
              <c:idx val="1"/>
              <c:layout>
                <c:manualLayout>
                  <c:x val="0.11994762425997199"/>
                  <c:y val="7.57008634790216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7F-4F2B-A7E7-481DF9113DAD}"/>
                </c:ext>
              </c:extLst>
            </c:dLbl>
            <c:dLbl>
              <c:idx val="2"/>
              <c:layout>
                <c:manualLayout>
                  <c:x val="-6.2104445464496311E-2"/>
                  <c:y val="2.78355966373768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7F-4F2B-A7E7-481DF9113DAD}"/>
                </c:ext>
              </c:extLst>
            </c:dLbl>
            <c:dLbl>
              <c:idx val="3"/>
              <c:layout>
                <c:manualLayout>
                  <c:x val="-2.2883137365676823E-2"/>
                  <c:y val="-4.699874472212712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7F-4F2B-A7E7-481DF9113DAD}"/>
                </c:ext>
              </c:extLst>
            </c:dLbl>
            <c:dLbl>
              <c:idx val="4"/>
              <c:layout>
                <c:manualLayout>
                  <c:x val="4.0298129774136979E-2"/>
                  <c:y val="1.157708547301150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7F-4F2B-A7E7-481DF9113DAD}"/>
                </c:ext>
              </c:extLst>
            </c:dLbl>
            <c:dLbl>
              <c:idx val="5"/>
              <c:layout>
                <c:manualLayout>
                  <c:x val="2.3450560832362324E-2"/>
                  <c:y val="9.63537981665335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7F-4F2B-A7E7-481DF9113DA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НДФЛ - 80,6%</c:v>
                </c:pt>
                <c:pt idx="1">
                  <c:v>УСН - 11,7%</c:v>
                </c:pt>
                <c:pt idx="2">
                  <c:v>ЕНВД - 0,1%</c:v>
                </c:pt>
                <c:pt idx="3">
                  <c:v>ЕСХН - 1,0%</c:v>
                </c:pt>
                <c:pt idx="4">
                  <c:v>Патент - 1,8%</c:v>
                </c:pt>
                <c:pt idx="5">
                  <c:v>Госпошлина - 4,8%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9869</c:v>
                </c:pt>
                <c:pt idx="1">
                  <c:v>2294</c:v>
                </c:pt>
                <c:pt idx="2">
                  <c:v>1</c:v>
                </c:pt>
                <c:pt idx="3">
                  <c:v>145</c:v>
                </c:pt>
                <c:pt idx="4">
                  <c:v>449</c:v>
                </c:pt>
                <c:pt idx="5">
                  <c:v>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7F-4F2B-A7E7-481DF9113D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3481515483210344E-2"/>
                  <c:y val="-0.239992582448933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FCA-4F11-8BDE-11B59695FB27}"/>
                </c:ext>
              </c:extLst>
            </c:dLbl>
            <c:dLbl>
              <c:idx val="1"/>
              <c:layout>
                <c:manualLayout>
                  <c:x val="-3.2518743453032496E-2"/>
                  <c:y val="1.69080223667693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CA-4F11-8BDE-11B59695FB27}"/>
                </c:ext>
              </c:extLst>
            </c:dLbl>
            <c:dLbl>
              <c:idx val="2"/>
              <c:layout>
                <c:manualLayout>
                  <c:x val="-3.818838788649178E-2"/>
                  <c:y val="-3.73816044733538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CA-4F11-8BDE-11B59695FB27}"/>
                </c:ext>
              </c:extLst>
            </c:dLbl>
            <c:dLbl>
              <c:idx val="3"/>
              <c:layout>
                <c:manualLayout>
                  <c:x val="9.0719136565328443E-2"/>
                  <c:y val="-2.643900490699531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CA-4F11-8BDE-11B59695FB27}"/>
                </c:ext>
              </c:extLst>
            </c:dLbl>
            <c:dLbl>
              <c:idx val="4"/>
              <c:layout>
                <c:manualLayout>
                  <c:x val="7.3183032614196772E-2"/>
                  <c:y val="0.131592491155996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CA-4F11-8BDE-11B59695FB27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CA-4F11-8BDE-11B59695FB27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Аренда - 92,2%</c:v>
                </c:pt>
                <c:pt idx="1">
                  <c:v>Экология - 0,7%</c:v>
                </c:pt>
                <c:pt idx="2">
                  <c:v>Штрафы - 4,6%</c:v>
                </c:pt>
                <c:pt idx="3">
                  <c:v>Приватизация - 2,5%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2396</c:v>
                </c:pt>
                <c:pt idx="1">
                  <c:v>18</c:v>
                </c:pt>
                <c:pt idx="2">
                  <c:v>120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CA-4F11-8BDE-11B59695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404114621601765"/>
          <c:y val="1.429848212792938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18212638923441"/>
          <c:y val="0.10772123664231859"/>
          <c:w val="0.86201415124358538"/>
          <c:h val="0.79791290948404059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6484289574016328E-2"/>
                  <c:y val="-6.20434032113790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07-4770-AB4D-F18966361BF2}"/>
                </c:ext>
              </c:extLst>
            </c:dLbl>
            <c:dLbl>
              <c:idx val="3"/>
              <c:layout>
                <c:manualLayout>
                  <c:x val="-4.9136750999438809E-2"/>
                  <c:y val="6.9026016294640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07-4770-AB4D-F18966361BF2}"/>
                </c:ext>
              </c:extLst>
            </c:dLbl>
            <c:dLbl>
              <c:idx val="4"/>
              <c:layout>
                <c:manualLayout>
                  <c:x val="-4.6197735569607802E-2"/>
                  <c:y val="4.2812132393436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07-4770-AB4D-F18966361BF2}"/>
                </c:ext>
              </c:extLst>
            </c:dLbl>
            <c:dLbl>
              <c:idx val="5"/>
              <c:layout>
                <c:manualLayout>
                  <c:x val="-5.2075766429269817E-2"/>
                  <c:y val="4.51952127480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07-4770-AB4D-F18966361BF2}"/>
                </c:ext>
              </c:extLst>
            </c:dLbl>
            <c:dLbl>
              <c:idx val="6"/>
              <c:layout>
                <c:manualLayout>
                  <c:x val="-5.2075766429269817E-2"/>
                  <c:y val="-4.05956800194849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07-4770-AB4D-F18966361BF2}"/>
                </c:ext>
              </c:extLst>
            </c:dLbl>
            <c:dLbl>
              <c:idx val="8"/>
              <c:layout>
                <c:manualLayout>
                  <c:x val="-5.0606258714354313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07-4770-AB4D-F18966361BF2}"/>
                </c:ext>
              </c:extLst>
            </c:dLbl>
            <c:dLbl>
              <c:idx val="9"/>
              <c:layout>
                <c:manualLayout>
                  <c:x val="-5.0606258714354313E-2"/>
                  <c:y val="-5.48941621474143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07-4770-AB4D-F18966361BF2}"/>
                </c:ext>
              </c:extLst>
            </c:dLbl>
            <c:dLbl>
              <c:idx val="10"/>
              <c:layout>
                <c:manualLayout>
                  <c:x val="-5.0606258714354313E-2"/>
                  <c:y val="-7.15757246299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07-4770-AB4D-F18966361BF2}"/>
                </c:ext>
              </c:extLst>
            </c:dLbl>
            <c:dLbl>
              <c:idx val="11"/>
              <c:layout>
                <c:manualLayout>
                  <c:x val="-5.7935399515178274E-2"/>
                  <c:y val="4.2812132393436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07-4770-AB4D-F18966361BF2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45434</c:v>
                </c:pt>
                <c:pt idx="1">
                  <c:v>64273</c:v>
                </c:pt>
                <c:pt idx="2">
                  <c:v>61995</c:v>
                </c:pt>
                <c:pt idx="3">
                  <c:v>49682</c:v>
                </c:pt>
                <c:pt idx="4">
                  <c:v>67283</c:v>
                </c:pt>
                <c:pt idx="5">
                  <c:v>65246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407-4770-AB4D-F18966361BF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9152512"/>
        <c:axId val="129182336"/>
      </c:lineChart>
      <c:catAx>
        <c:axId val="1291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9182336"/>
        <c:crosses val="autoZero"/>
        <c:auto val="1"/>
        <c:lblAlgn val="ctr"/>
        <c:lblOffset val="100"/>
        <c:noMultiLvlLbl val="0"/>
      </c:catAx>
      <c:valAx>
        <c:axId val="129182336"/>
        <c:scaling>
          <c:orientation val="minMax"/>
          <c:max val="68000"/>
          <c:min val="45000"/>
        </c:scaling>
        <c:delete val="0"/>
        <c:axPos val="l"/>
        <c:numFmt formatCode="General" sourceLinked="1"/>
        <c:majorTickMark val="out"/>
        <c:minorTickMark val="none"/>
        <c:tickLblPos val="nextTo"/>
        <c:crossAx val="1291525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</c:view3D>
    <c:floor>
      <c:thickness val="0"/>
    </c:floor>
    <c:sideWall>
      <c:thickness val="0"/>
    </c:sideWall>
    <c:backWall>
      <c:thickness val="0"/>
      <c:spPr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8789764100285156E-3"/>
                  <c:y val="-6.251063524587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98-4CFE-9CAD-E76FEEB9C4DE}"/>
                </c:ext>
              </c:extLst>
            </c:dLbl>
            <c:dLbl>
              <c:idx val="2"/>
              <c:layout>
                <c:manualLayout>
                  <c:x val="1.4697441025071289E-3"/>
                  <c:y val="-2.00927041861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98-4CFE-9CAD-E76FEEB9C4DE}"/>
                </c:ext>
              </c:extLst>
            </c:dLbl>
            <c:dLbl>
              <c:idx val="3"/>
              <c:layout>
                <c:manualLayout>
                  <c:x val="-4.4092323075213867E-3"/>
                  <c:y val="-1.11626134367630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98-4CFE-9CAD-E76FEEB9C4DE}"/>
                </c:ext>
              </c:extLst>
            </c:dLbl>
            <c:dLbl>
              <c:idx val="4"/>
              <c:layout>
                <c:manualLayout>
                  <c:x val="-5.8789764100285156E-3"/>
                  <c:y val="-5.8045589871167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8-4CFE-9CAD-E76FEEB9C4DE}"/>
                </c:ext>
              </c:extLst>
            </c:dLbl>
            <c:dLbl>
              <c:idx val="5"/>
              <c:layout>
                <c:manualLayout>
                  <c:x val="0"/>
                  <c:y val="-4.2417931059699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98-4CFE-9CAD-E76FEEB9C4DE}"/>
                </c:ext>
              </c:extLst>
            </c:dLbl>
            <c:dLbl>
              <c:idx val="7"/>
              <c:layout>
                <c:manualLayout>
                  <c:x val="0"/>
                  <c:y val="-4.0185408372346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98-4CFE-9CAD-E76FEEB9C4DE}"/>
                </c:ext>
              </c:extLst>
            </c:dLbl>
            <c:dLbl>
              <c:idx val="9"/>
              <c:layout>
                <c:manualLayout>
                  <c:x val="-1.4697441025071289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98-4CFE-9CAD-E76FEEB9C4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41004</c:v>
                </c:pt>
                <c:pt idx="1">
                  <c:v>10048</c:v>
                </c:pt>
                <c:pt idx="2">
                  <c:v>15005</c:v>
                </c:pt>
                <c:pt idx="3">
                  <c:v>150</c:v>
                </c:pt>
                <c:pt idx="4">
                  <c:v>1335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298-4CFE-9CAD-E76FEEB9C4D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698598303892159E-3"/>
                  <c:y val="-4.46504537470520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98-4CFE-9CAD-E76FEEB9C4DE}"/>
                </c:ext>
              </c:extLst>
            </c:dLbl>
            <c:dLbl>
              <c:idx val="1"/>
              <c:layout>
                <c:manualLayout>
                  <c:x val="2.9394882050142578E-3"/>
                  <c:y val="-2.2325226873526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98-4CFE-9CAD-E76FEEB9C4DE}"/>
                </c:ext>
              </c:extLst>
            </c:dLbl>
            <c:dLbl>
              <c:idx val="2"/>
              <c:layout>
                <c:manualLayout>
                  <c:x val="-1.4697441025071289E-3"/>
                  <c:y val="-2.0092704186173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98-4CFE-9CAD-E76FEEB9C4DE}"/>
                </c:ext>
              </c:extLst>
            </c:dLbl>
            <c:dLbl>
              <c:idx val="3"/>
              <c:layout>
                <c:manualLayout>
                  <c:x val="-7.3487205125356446E-3"/>
                  <c:y val="-7.14407259952831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98-4CFE-9CAD-E76FEEB9C4DE}"/>
                </c:ext>
              </c:extLst>
            </c:dLbl>
            <c:dLbl>
              <c:idx val="4"/>
              <c:layout>
                <c:manualLayout>
                  <c:x val="-5.8789764100285156E-3"/>
                  <c:y val="-2.679027224823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98-4CFE-9CAD-E76FEEB9C4DE}"/>
                </c:ext>
              </c:extLst>
            </c:dLbl>
            <c:dLbl>
              <c:idx val="6"/>
              <c:layout>
                <c:manualLayout>
                  <c:x val="-5.8789764100285156E-3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98-4CFE-9CAD-E76FEEB9C4DE}"/>
                </c:ext>
              </c:extLst>
            </c:dLbl>
            <c:dLbl>
              <c:idx val="8"/>
              <c:layout>
                <c:manualLayout>
                  <c:x val="-5.8789764100285156E-3"/>
                  <c:y val="-3.348784031028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98-4CFE-9CAD-E76FEEB9C4DE}"/>
                </c:ext>
              </c:extLst>
            </c:dLbl>
            <c:dLbl>
              <c:idx val="9"/>
              <c:layout>
                <c:manualLayout>
                  <c:x val="0"/>
                  <c:y val="-5.3580544496462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98-4CFE-9CAD-E76FEEB9C4D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39129</c:v>
                </c:pt>
                <c:pt idx="1">
                  <c:v>2919</c:v>
                </c:pt>
                <c:pt idx="2">
                  <c:v>23130</c:v>
                </c:pt>
                <c:pt idx="3">
                  <c:v>378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298-4CFE-9CAD-E76FEEB9C4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0104832"/>
        <c:axId val="140106752"/>
        <c:axId val="0"/>
      </c:bar3DChart>
      <c:catAx>
        <c:axId val="1401048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0106752"/>
        <c:crosses val="autoZero"/>
        <c:auto val="1"/>
        <c:lblAlgn val="ctr"/>
        <c:lblOffset val="100"/>
        <c:noMultiLvlLbl val="0"/>
      </c:catAx>
      <c:valAx>
        <c:axId val="1401067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10483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82064275037369205"/>
          <c:y val="1.4492753623188406E-2"/>
        </c:manualLayout>
      </c:layout>
      <c:overlay val="0"/>
    </c:title>
    <c:autoTitleDeleted val="0"/>
    <c:view3D>
      <c:rotX val="6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686098654708519E-3"/>
          <c:y val="0.10985507246376812"/>
          <c:w val="0.74925932464719935"/>
          <c:h val="0.863574879227053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15715075974247"/>
                  <c:y val="-0.1119732587774354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CE-43AB-BA4F-D9D3B2E0586D}"/>
                </c:ext>
              </c:extLst>
            </c:dLbl>
            <c:dLbl>
              <c:idx val="1"/>
              <c:layout>
                <c:manualLayout>
                  <c:x val="-3.5508280074856097E-2"/>
                  <c:y val="2.17389402411655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CE-43AB-BA4F-D9D3B2E0586D}"/>
                </c:ext>
              </c:extLst>
            </c:dLbl>
            <c:dLbl>
              <c:idx val="2"/>
              <c:layout>
                <c:manualLayout>
                  <c:x val="0.11876240245754034"/>
                  <c:y val="3.991308151698433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CE-43AB-BA4F-D9D3B2E0586D}"/>
                </c:ext>
              </c:extLst>
            </c:dLbl>
            <c:dLbl>
              <c:idx val="3"/>
              <c:layout>
                <c:manualLayout>
                  <c:x val="-3.4841283852971291E-2"/>
                  <c:y val="-2.64391951006124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CE-43AB-BA4F-D9D3B2E0586D}"/>
                </c:ext>
              </c:extLst>
            </c:dLbl>
            <c:dLbl>
              <c:idx val="4"/>
              <c:layout>
                <c:manualLayout>
                  <c:x val="5.3751044572343254E-2"/>
                  <c:y val="-2.541233976187759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CE-43AB-BA4F-D9D3B2E0586D}"/>
                </c:ext>
              </c:extLst>
            </c:dLbl>
            <c:dLbl>
              <c:idx val="5"/>
              <c:layout>
                <c:manualLayout>
                  <c:x val="3.2419170697833177E-2"/>
                  <c:y val="0.1519093537220890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CE-43AB-BA4F-D9D3B2E0586D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 - 59,6%</c:v>
                </c:pt>
                <c:pt idx="1">
                  <c:v>Субсидии - 4,4%</c:v>
                </c:pt>
                <c:pt idx="2">
                  <c:v>Субвенции - 35,3%</c:v>
                </c:pt>
                <c:pt idx="3">
                  <c:v>Трансферты - 0,6%</c:v>
                </c:pt>
                <c:pt idx="4">
                  <c:v>Прочие (фин.пом.) - 0,1%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39129</c:v>
                </c:pt>
                <c:pt idx="1">
                  <c:v>2919</c:v>
                </c:pt>
                <c:pt idx="2">
                  <c:v>23130</c:v>
                </c:pt>
                <c:pt idx="3">
                  <c:v>378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ECE-43AB-BA4F-D9D3B2E058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4234A-213D-4D4A-9859-8044A93B55B4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4FC22-F839-4C72-8715-61572AF261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91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Субсидия</a:t>
            </a:r>
            <a:r>
              <a:rPr lang="ru-RU" baseline="0" dirty="0"/>
              <a:t> ГБОУ СОШ – 3671 </a:t>
            </a:r>
            <a:r>
              <a:rPr lang="ru-RU" baseline="0" dirty="0" err="1"/>
              <a:t>т.р</a:t>
            </a:r>
            <a:r>
              <a:rPr lang="ru-RU" baseline="0" dirty="0"/>
              <a:t>., субвенция – 2798 </a:t>
            </a:r>
            <a:r>
              <a:rPr lang="ru-RU" baseline="0" dirty="0" err="1"/>
              <a:t>т.р</a:t>
            </a:r>
            <a:r>
              <a:rPr lang="ru-RU" baseline="0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4FC22-F839-4C72-8715-61572AF261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12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к отчету об исполнении бюджета муниципального района Камышлинский Самарской области     за 1 полугодие 2023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348880"/>
            <a:ext cx="8062912" cy="1296144"/>
          </a:xfrm>
        </p:spPr>
        <p:txBody>
          <a:bodyPr>
            <a:normAutofit/>
          </a:bodyPr>
          <a:lstStyle/>
          <a:p>
            <a:r>
              <a:rPr lang="ru-RU" sz="4800" dirty="0"/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4114240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671001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77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217433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459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650784"/>
              </p:ext>
            </p:extLst>
          </p:nvPr>
        </p:nvGraphicFramePr>
        <p:xfrm>
          <a:off x="323850" y="981075"/>
          <a:ext cx="8496300" cy="544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202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028">
                <a:tc>
                  <a:txBody>
                    <a:bodyPr/>
                    <a:lstStyle/>
                    <a:p>
                      <a:r>
                        <a:rPr lang="ru-RU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59 946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23 986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безопасность (ЕДДС)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</a:t>
                      </a:r>
                      <a:r>
                        <a:rPr lang="ru-RU" baseline="0" dirty="0"/>
                        <a:t> 493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36,9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2028">
                <a:tc>
                  <a:txBody>
                    <a:bodyPr/>
                    <a:lstStyle/>
                    <a:p>
                      <a:r>
                        <a:rPr lang="ru-RU" dirty="0"/>
                        <a:t>Жилищно-коммунальное</a:t>
                      </a:r>
                      <a:r>
                        <a:rPr lang="ru-RU" baseline="0" dirty="0"/>
                        <a:t>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117 235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37 949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18 351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48,4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540">
                <a:tc>
                  <a:txBody>
                    <a:bodyPr/>
                    <a:lstStyle/>
                    <a:p>
                      <a:r>
                        <a:rPr lang="ru-RU" dirty="0"/>
                        <a:t>Культура (мероприятия,</a:t>
                      </a:r>
                      <a:r>
                        <a:rPr lang="ru-RU" baseline="0" dirty="0"/>
                        <a:t> инвентарь, ФОТ)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32 114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15 112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47,1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137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РАСХОДЫ (продолжение)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153757"/>
              </p:ext>
            </p:extLst>
          </p:nvPr>
        </p:nvGraphicFramePr>
        <p:xfrm>
          <a:off x="323850" y="981072"/>
          <a:ext cx="8496300" cy="5619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3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579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</a:t>
                      </a:r>
                      <a:r>
                        <a:rPr lang="ru-RU" baseline="0" dirty="0"/>
                        <a:t> 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% исполнения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Здравоохранение (стипендия, </a:t>
                      </a:r>
                      <a:r>
                        <a:rPr lang="ru-RU" dirty="0" err="1"/>
                        <a:t>найм</a:t>
                      </a:r>
                      <a:r>
                        <a:rPr lang="ru-RU" dirty="0"/>
                        <a:t> квартиры)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33 125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16 969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51,2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и спорт (соревнования,</a:t>
                      </a:r>
                      <a:r>
                        <a:rPr lang="ru-RU" baseline="0" dirty="0"/>
                        <a:t> инвентарь)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36,4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Средства</a:t>
                      </a:r>
                      <a:r>
                        <a:rPr lang="ru-RU" baseline="0" dirty="0"/>
                        <a:t> массовой информации (МАУ ИЦ «</a:t>
                      </a:r>
                      <a:r>
                        <a:rPr lang="ru-RU" baseline="0" dirty="0" err="1"/>
                        <a:t>Нур</a:t>
                      </a:r>
                      <a:r>
                        <a:rPr lang="ru-RU" baseline="0" dirty="0"/>
                        <a:t>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1 238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5790">
                <a:tc>
                  <a:txBody>
                    <a:bodyPr/>
                    <a:lstStyle/>
                    <a:p>
                      <a:r>
                        <a:rPr lang="ru-RU" dirty="0"/>
                        <a:t>Обслуживание муниципального</a:t>
                      </a:r>
                      <a:r>
                        <a:rPr lang="ru-RU" baseline="0" dirty="0"/>
                        <a:t> долга (проценты)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2 073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99,5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577">
                <a:tc>
                  <a:txBody>
                    <a:bodyPr/>
                    <a:lstStyle/>
                    <a:p>
                      <a:r>
                        <a:rPr lang="ru-RU" dirty="0"/>
                        <a:t>Общий итог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295 779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85 485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195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751836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6386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ОБЩЕГОСУДАРСТВЕННЫЕ РАСХОДЫ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434118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8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НАЦИОНАЛЬНАЯ ЭКОНОМИКА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353907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368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ЖИЛИЩНО-КОММУНАЛЬНОЕ ХОЗЯЙСТВО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62617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48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ОБРАЗОВАНИЕ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8675014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31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СОЦИАЛЬНАЯ ПОЛИТИКА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194852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184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УТВЕРЖДЕННЫЕ ЗНАЧЕНИЯ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122615"/>
              </p:ext>
            </p:extLst>
          </p:nvPr>
        </p:nvGraphicFramePr>
        <p:xfrm>
          <a:off x="323850" y="2420887"/>
          <a:ext cx="8496300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7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Расходы,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Профицит/Дефицит,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26.12.2022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273</a:t>
                      </a:r>
                      <a:r>
                        <a:rPr lang="ru-RU" baseline="0" dirty="0"/>
                        <a:t> 920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279</a:t>
                      </a:r>
                      <a:r>
                        <a:rPr lang="ru-RU" baseline="0" dirty="0"/>
                        <a:t> 845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-5</a:t>
                      </a:r>
                      <a:r>
                        <a:rPr lang="ru-RU" baseline="0" dirty="0"/>
                        <a:t> 925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 01.07.2023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277</a:t>
                      </a:r>
                      <a:r>
                        <a:rPr lang="ru-RU" baseline="0" dirty="0"/>
                        <a:t> 968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295</a:t>
                      </a:r>
                      <a:r>
                        <a:rPr lang="ru-RU" baseline="0" dirty="0"/>
                        <a:t> 779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-17</a:t>
                      </a:r>
                      <a:r>
                        <a:rPr lang="ru-RU" baseline="0" dirty="0"/>
                        <a:t> 811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+4</a:t>
                      </a:r>
                      <a:r>
                        <a:rPr lang="ru-RU" baseline="0" dirty="0"/>
                        <a:t> 048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+15</a:t>
                      </a:r>
                      <a:r>
                        <a:rPr lang="ru-RU" baseline="0" dirty="0"/>
                        <a:t> 934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+11</a:t>
                      </a:r>
                      <a:r>
                        <a:rPr lang="ru-RU" baseline="0" dirty="0"/>
                        <a:t> 886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981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МЕЖБЮДЖЕТНЫЕ ТРАНСФЕРТЫ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4452720"/>
              </p:ext>
            </p:extLst>
          </p:nvPr>
        </p:nvGraphicFramePr>
        <p:xfrm>
          <a:off x="323528" y="1196752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59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/>
          <a:lstStyle/>
          <a:p>
            <a:pPr algn="ctr"/>
            <a:r>
              <a:rPr lang="ru-RU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991568"/>
              </p:ext>
            </p:extLst>
          </p:nvPr>
        </p:nvGraphicFramePr>
        <p:xfrm>
          <a:off x="323850" y="2132857"/>
          <a:ext cx="8496300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2114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Сумма, </a:t>
                      </a:r>
                      <a:r>
                        <a:rPr lang="ru-RU" dirty="0" err="1"/>
                        <a:t>тыс.руб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Погашение долговых обязательств за период с 01.01.2023 г. – 30.06.2023</a:t>
                      </a:r>
                      <a:r>
                        <a:rPr lang="ru-RU" baseline="0" dirty="0"/>
                        <a:t>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4</a:t>
                      </a:r>
                      <a:r>
                        <a:rPr lang="ru-RU" baseline="0" dirty="0"/>
                        <a:t> 211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2114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Заимствование</a:t>
                      </a:r>
                      <a:r>
                        <a:rPr lang="ru-RU" baseline="0" dirty="0"/>
                        <a:t> в целях погашения долговых обязательств за период с 01.01.2023 г. – 30.06.2023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3 735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19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МУНИЦИПАЛЬНЫЙ ДОЛГ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29178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157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ИПОЛНЕНИЕ БЮДЖЕТА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264318"/>
              </p:ext>
            </p:extLst>
          </p:nvPr>
        </p:nvGraphicFramePr>
        <p:xfrm>
          <a:off x="457200" y="1882775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Назначено,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Исполнено,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Процент исполнения,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277</a:t>
                      </a:r>
                      <a:r>
                        <a:rPr lang="ru-RU" baseline="0" dirty="0"/>
                        <a:t> 968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81</a:t>
                      </a:r>
                      <a:r>
                        <a:rPr lang="ru-RU" baseline="0" dirty="0"/>
                        <a:t> 198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295</a:t>
                      </a:r>
                      <a:r>
                        <a:rPr lang="ru-RU" baseline="0" dirty="0"/>
                        <a:t> 779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85</a:t>
                      </a:r>
                      <a:r>
                        <a:rPr lang="ru-RU" baseline="0" dirty="0"/>
                        <a:t> 485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28,9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ПРОФИЦИТ / 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-17</a:t>
                      </a:r>
                      <a:r>
                        <a:rPr lang="ru-RU" baseline="0" dirty="0"/>
                        <a:t> 811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</a:t>
                      </a:r>
                      <a:r>
                        <a:rPr lang="ru-RU" baseline="0" dirty="0"/>
                        <a:t> 4 287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82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041826"/>
          </a:xfrm>
        </p:spPr>
        <p:txBody>
          <a:bodyPr/>
          <a:lstStyle/>
          <a:p>
            <a:r>
              <a:rPr lang="ru-RU" dirty="0"/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20636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pPr algn="ctr"/>
            <a:r>
              <a:rPr lang="ru-RU" dirty="0"/>
              <a:t>ИСПОЛНЕНИЕ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353926"/>
              </p:ext>
            </p:extLst>
          </p:nvPr>
        </p:nvGraphicFramePr>
        <p:xfrm>
          <a:off x="251520" y="1340768"/>
          <a:ext cx="8568952" cy="5114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3244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ru-RU" dirty="0"/>
              <a:t>ОБЩИЙ ОБЪЕМ ДОХОДОВ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82046"/>
              </p:ext>
            </p:extLst>
          </p:nvPr>
        </p:nvGraphicFramePr>
        <p:xfrm>
          <a:off x="251520" y="1052736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7418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454267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3565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r>
              <a:rPr lang="ru-RU" dirty="0"/>
              <a:t>СОБСТВЕННЫЕ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602813"/>
              </p:ext>
            </p:extLst>
          </p:nvPr>
        </p:nvGraphicFramePr>
        <p:xfrm>
          <a:off x="251520" y="980728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3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698794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98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85242"/>
          </a:xfrm>
        </p:spPr>
        <p:txBody>
          <a:bodyPr/>
          <a:lstStyle/>
          <a:p>
            <a:pPr algn="ctr"/>
            <a:r>
              <a:rPr lang="ru-RU" dirty="0"/>
              <a:t>НЕНАЛОГОВЫЕ ДОХОДЫ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397775"/>
              </p:ext>
            </p:extLst>
          </p:nvPr>
        </p:nvGraphicFramePr>
        <p:xfrm>
          <a:off x="323850" y="1196975"/>
          <a:ext cx="84963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9853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БЕЗВОЗМЕЗДНЫЕ ПОСТУПЛЕНИЯ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635319"/>
              </p:ext>
            </p:extLst>
          </p:nvPr>
        </p:nvGraphicFramePr>
        <p:xfrm>
          <a:off x="251520" y="1052736"/>
          <a:ext cx="8642350" cy="5329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3691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1442</TotalTime>
  <Words>420</Words>
  <Application>Microsoft Office PowerPoint</Application>
  <PresentationFormat>Экран (4:3)</PresentationFormat>
  <Paragraphs>139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Century Gothic</vt:lpstr>
      <vt:lpstr>Verdana</vt:lpstr>
      <vt:lpstr>Wingdings 2</vt:lpstr>
      <vt:lpstr>Яркая</vt:lpstr>
      <vt:lpstr>к отчету об исполнении бюджета муниципального района Камышлинский Самарской области     за 1 полугодие 2023 год</vt:lpstr>
      <vt:lpstr>УТВЕРЖДЕННЫЕ ЗНАЧЕНИЯ</vt:lpstr>
      <vt:lpstr>ИСПОЛНЕНИЕ ДОХОДОВ</vt:lpstr>
      <vt:lpstr>ОБЩИЙ ОБЪЕМ ДОХОДОВ</vt:lpstr>
      <vt:lpstr>СОБСТВЕННЫЕ ДОХОДЫ</vt:lpstr>
      <vt:lpstr>СОБСТВЕННЫЕ ДОХОДЫ</vt:lpstr>
      <vt:lpstr>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РАСХОДЫ</vt:lpstr>
      <vt:lpstr>РАСХОДЫ (продолжение)</vt:lpstr>
      <vt:lpstr>РАСХОДЫ</vt:lpstr>
      <vt:lpstr>ОБЩЕГОСУДАРСТВЕННЫЕ РАСХОДЫ</vt:lpstr>
      <vt:lpstr>НАЦИОНАЛЬНАЯ ЭКОНОМИКА</vt:lpstr>
      <vt:lpstr>ЖИЛИЩНО-КОММУНАЛЬНОЕ ХОЗЯЙСТВО </vt:lpstr>
      <vt:lpstr>ОБРАЗОВАНИЕ</vt:lpstr>
      <vt:lpstr>СОЦИАЛЬНАЯ ПОЛИТИКА</vt:lpstr>
      <vt:lpstr>МЕЖБЮДЖЕТНЫЕ ТРАНСФЕРТЫ</vt:lpstr>
      <vt:lpstr>МУНИЦИПАЛЬНЫЙ ДОЛГ</vt:lpstr>
      <vt:lpstr>МУНИЦИПАЛЬНЫЙ ДОЛГ</vt:lpstr>
      <vt:lpstr>ИПОЛНЕНИЕ БЮДЖЕТА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отчету об исполнении бюджета муниципального района Камышлинский Самарской области за 2021 год</dc:title>
  <dc:creator>ФЭУ</dc:creator>
  <cp:lastModifiedBy>Econom</cp:lastModifiedBy>
  <cp:revision>93</cp:revision>
  <cp:lastPrinted>2023-07-25T10:22:03Z</cp:lastPrinted>
  <dcterms:created xsi:type="dcterms:W3CDTF">2022-05-21T06:22:33Z</dcterms:created>
  <dcterms:modified xsi:type="dcterms:W3CDTF">2023-07-26T04:47:22Z</dcterms:modified>
</cp:coreProperties>
</file>