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2" r:id="rId1"/>
  </p:sldMasterIdLst>
  <p:notesMasterIdLst>
    <p:notesMasterId r:id="rId9"/>
  </p:notesMasterIdLst>
  <p:sldIdLst>
    <p:sldId id="795" r:id="rId2"/>
    <p:sldId id="794" r:id="rId3"/>
    <p:sldId id="800" r:id="rId4"/>
    <p:sldId id="801" r:id="rId5"/>
    <p:sldId id="798" r:id="rId6"/>
    <p:sldId id="797" r:id="rId7"/>
    <p:sldId id="796" r:id="rId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CC"/>
    <a:srgbClr val="FF9900"/>
    <a:srgbClr val="9966FF"/>
    <a:srgbClr val="EBE600"/>
    <a:srgbClr val="9999FF"/>
    <a:srgbClr val="00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5161" autoAdjust="0"/>
  </p:normalViewPr>
  <p:slideViewPr>
    <p:cSldViewPr>
      <p:cViewPr varScale="1">
        <p:scale>
          <a:sx n="155" d="100"/>
          <a:sy n="155" d="100"/>
        </p:scale>
        <p:origin x="103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solidFill>
          <a:schemeClr val="bg1"/>
        </a:solidFill>
        <a:ln w="25420">
          <a:noFill/>
        </a:ln>
      </c:spPr>
    </c:sideWall>
    <c:backWall>
      <c:thickness val="0"/>
      <c:spPr>
        <a:solidFill>
          <a:schemeClr val="bg1"/>
        </a:solidFill>
        <a:ln w="25420">
          <a:noFill/>
        </a:ln>
      </c:spPr>
    </c:backWall>
    <c:plotArea>
      <c:layout>
        <c:manualLayout>
          <c:layoutTarget val="inner"/>
          <c:xMode val="edge"/>
          <c:yMode val="edge"/>
          <c:x val="9.433962264150943E-3"/>
          <c:y val="0"/>
          <c:w val="0.9315589353612167"/>
          <c:h val="0.82499698067213711"/>
        </c:manualLayout>
      </c:layout>
      <c:bar3DChart>
        <c:barDir val="col"/>
        <c:grouping val="stack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rgbClr val="00B050"/>
            </a:solidFill>
            <a:ln w="11362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26147292071012E-3"/>
                  <c:y val="-1.4395472202629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E4-4EB6-8BD1-1342738ACBBC}"/>
                </c:ext>
              </c:extLst>
            </c:dLbl>
            <c:dLbl>
              <c:idx val="1"/>
              <c:layout>
                <c:manualLayout>
                  <c:x val="-1.3665930768514299E-2"/>
                  <c:y val="-5.2525767056811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E4-4EB6-8BD1-1342738ACBBC}"/>
                </c:ext>
              </c:extLst>
            </c:dLbl>
            <c:dLbl>
              <c:idx val="2"/>
              <c:layout>
                <c:manualLayout>
                  <c:x val="-5.4234140543752783E-3"/>
                  <c:y val="-8.5841851107297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E4-4EB6-8BD1-1342738ACBBC}"/>
                </c:ext>
              </c:extLst>
            </c:dLbl>
            <c:dLbl>
              <c:idx val="3"/>
              <c:layout>
                <c:manualLayout>
                  <c:x val="-1.3659188827811617E-2"/>
                  <c:y val="-3.3996247225837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E4-4EB6-8BD1-1342738ACBBC}"/>
                </c:ext>
              </c:extLst>
            </c:dLbl>
            <c:dLbl>
              <c:idx val="4"/>
              <c:layout>
                <c:manualLayout>
                  <c:x val="-8.0729021359524818E-3"/>
                  <c:y val="-1.1000725565759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E4-4EB6-8BD1-1342738ACBBC}"/>
                </c:ext>
              </c:extLst>
            </c:dLbl>
            <c:dLbl>
              <c:idx val="5"/>
              <c:layout>
                <c:manualLayout>
                  <c:x val="-0.24362053167489411"/>
                  <c:y val="0.25127886664853188"/>
                </c:manualLayout>
              </c:layout>
              <c:numFmt formatCode="#,##0.00" sourceLinked="0"/>
              <c:spPr>
                <a:noFill/>
                <a:ln w="22725">
                  <a:noFill/>
                </a:ln>
              </c:spPr>
              <c:txPr>
                <a:bodyPr/>
                <a:lstStyle/>
                <a:p>
                  <a:pPr>
                    <a:defRPr sz="110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E4-4EB6-8BD1-1342738ACBBC}"/>
                </c:ext>
              </c:extLst>
            </c:dLbl>
            <c:dLbl>
              <c:idx val="6"/>
              <c:numFmt formatCode="#,##0.00" sourceLinked="0"/>
              <c:spPr>
                <a:noFill/>
                <a:ln w="22725">
                  <a:noFill/>
                </a:ln>
              </c:spPr>
              <c:txPr>
                <a:bodyPr/>
                <a:lstStyle/>
                <a:p>
                  <a:pPr>
                    <a:defRPr sz="110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3E4-4EB6-8BD1-1342738ACBBC}"/>
                </c:ext>
              </c:extLst>
            </c:dLbl>
            <c:dLbl>
              <c:idx val="7"/>
              <c:numFmt formatCode="#,##0.00" sourceLinked="0"/>
              <c:spPr>
                <a:noFill/>
                <a:ln w="22725">
                  <a:noFill/>
                </a:ln>
              </c:spPr>
              <c:txPr>
                <a:bodyPr/>
                <a:lstStyle/>
                <a:p>
                  <a:pPr>
                    <a:defRPr sz="110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3E4-4EB6-8BD1-1342738ACBBC}"/>
                </c:ext>
              </c:extLst>
            </c:dLbl>
            <c:dLbl>
              <c:idx val="8"/>
              <c:numFmt formatCode="#,##0.00" sourceLinked="0"/>
              <c:spPr>
                <a:noFill/>
                <a:ln w="22725">
                  <a:noFill/>
                </a:ln>
              </c:spPr>
              <c:txPr>
                <a:bodyPr/>
                <a:lstStyle/>
                <a:p>
                  <a:pPr>
                    <a:defRPr sz="110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3E4-4EB6-8BD1-1342738ACBBC}"/>
                </c:ext>
              </c:extLst>
            </c:dLbl>
            <c:dLbl>
              <c:idx val="9"/>
              <c:numFmt formatCode="#,##0.00" sourceLinked="0"/>
              <c:spPr>
                <a:noFill/>
                <a:ln w="22725">
                  <a:noFill/>
                </a:ln>
              </c:spPr>
              <c:txPr>
                <a:bodyPr/>
                <a:lstStyle/>
                <a:p>
                  <a:pPr>
                    <a:defRPr sz="110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3E4-4EB6-8BD1-1342738ACBBC}"/>
                </c:ext>
              </c:extLst>
            </c:dLbl>
            <c:numFmt formatCode="#,##0.00" sourceLinked="0"/>
            <c:spPr>
              <a:noFill/>
              <a:ln w="22725">
                <a:noFill/>
              </a:ln>
            </c:spPr>
            <c:txPr>
              <a:bodyPr/>
              <a:lstStyle/>
              <a:p>
                <a:pPr>
                  <a:defRPr sz="1101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5"/>
                <c:pt idx="0">
                  <c:v>1.17</c:v>
                </c:pt>
                <c:pt idx="1">
                  <c:v>1.03</c:v>
                </c:pt>
                <c:pt idx="2">
                  <c:v>0.78</c:v>
                </c:pt>
                <c:pt idx="3">
                  <c:v>1.0900000000000001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3E4-4EB6-8BD1-1342738ACBBC}"/>
            </c:ext>
          </c:extLst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Самарская область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1362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1489625117615014E-2"/>
                  <c:y val="8.814446710770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E4-4EB6-8BD1-1342738ACBBC}"/>
                </c:ext>
              </c:extLst>
            </c:dLbl>
            <c:dLbl>
              <c:idx val="1"/>
              <c:layout>
                <c:manualLayout>
                  <c:x val="1.2187144059822711E-2"/>
                  <c:y val="2.812743428154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3E4-4EB6-8BD1-1342738ACBBC}"/>
                </c:ext>
              </c:extLst>
            </c:dLbl>
            <c:dLbl>
              <c:idx val="2"/>
              <c:layout>
                <c:manualLayout>
                  <c:x val="2.0048399778139713E-3"/>
                  <c:y val="-2.6170791738541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E4-4EB6-8BD1-1342738ACBBC}"/>
                </c:ext>
              </c:extLst>
            </c:dLbl>
            <c:dLbl>
              <c:idx val="3"/>
              <c:layout>
                <c:manualLayout>
                  <c:x val="5.2341490307038193E-3"/>
                  <c:y val="-5.37748255171321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3E4-4EB6-8BD1-1342738ACBBC}"/>
                </c:ext>
              </c:extLst>
            </c:dLbl>
            <c:dLbl>
              <c:idx val="4"/>
              <c:layout>
                <c:manualLayout>
                  <c:x val="-5.7133660179270046E-3"/>
                  <c:y val="1.5196857337424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3E4-4EB6-8BD1-1342738ACBBC}"/>
                </c:ext>
              </c:extLst>
            </c:dLbl>
            <c:dLbl>
              <c:idx val="5"/>
              <c:layout>
                <c:manualLayout>
                  <c:x val="-6.3655968881151923E-2"/>
                  <c:y val="8.5301924289501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3E4-4EB6-8BD1-1342738ACBBC}"/>
                </c:ext>
              </c:extLst>
            </c:dLbl>
            <c:spPr>
              <a:noFill/>
              <a:ln w="22725">
                <a:noFill/>
              </a:ln>
            </c:spPr>
            <c:txPr>
              <a:bodyPr/>
              <a:lstStyle/>
              <a:p>
                <a:pPr algn="ctr">
                  <a:defRPr lang="ru-RU" sz="1101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5"/>
                <c:pt idx="0">
                  <c:v>2.1</c:v>
                </c:pt>
                <c:pt idx="1">
                  <c:v>1.27</c:v>
                </c:pt>
                <c:pt idx="2">
                  <c:v>1.06</c:v>
                </c:pt>
                <c:pt idx="3">
                  <c:v>1.35</c:v>
                </c:pt>
                <c:pt idx="4">
                  <c:v>1.06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3E4-4EB6-8BD1-1342738ACBBC}"/>
            </c:ext>
          </c:extLst>
        </c:ser>
        <c:ser>
          <c:idx val="0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bg1"/>
            </a:solidFill>
            <a:ln w="11362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5839259516259019E-2"/>
                  <c:y val="6.636563901535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3E4-4EB6-8BD1-1342738ACBBC}"/>
                </c:ext>
              </c:extLst>
            </c:dLbl>
            <c:dLbl>
              <c:idx val="1"/>
              <c:layout>
                <c:manualLayout>
                  <c:x val="-6.1707537785840177E-2"/>
                  <c:y val="6.7467549339689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3E4-4EB6-8BD1-1342738ACBBC}"/>
                </c:ext>
              </c:extLst>
            </c:dLbl>
            <c:dLbl>
              <c:idx val="2"/>
              <c:layout>
                <c:manualLayout>
                  <c:x val="-4.6445947380278239E-3"/>
                  <c:y val="1.0638619957297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3E4-4EB6-8BD1-1342738ACBBC}"/>
                </c:ext>
              </c:extLst>
            </c:dLbl>
            <c:dLbl>
              <c:idx val="3"/>
              <c:layout>
                <c:manualLayout>
                  <c:x val="5.2019377160307115E-3"/>
                  <c:y val="2.07932760198375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3E4-4EB6-8BD1-1342738ACBBC}"/>
                </c:ext>
              </c:extLst>
            </c:dLbl>
            <c:dLbl>
              <c:idx val="4"/>
              <c:layout>
                <c:manualLayout>
                  <c:x val="1.1641902626706902E-4"/>
                  <c:y val="6.5834453620126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3E4-4EB6-8BD1-1342738ACBBC}"/>
                </c:ext>
              </c:extLst>
            </c:dLbl>
            <c:spPr>
              <a:noFill/>
              <a:ln w="22725">
                <a:noFill/>
              </a:ln>
            </c:spPr>
            <c:txPr>
              <a:bodyPr/>
              <a:lstStyle/>
              <a:p>
                <a:pPr>
                  <a:defRPr sz="1101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17-E3E4-4EB6-8BD1-1342738AC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box"/>
        <c:axId val="83854080"/>
        <c:axId val="96820608"/>
        <c:axId val="0"/>
      </c:bar3DChart>
      <c:catAx>
        <c:axId val="8385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8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1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96820608"/>
        <c:crosses val="autoZero"/>
        <c:auto val="1"/>
        <c:lblAlgn val="ctr"/>
        <c:lblOffset val="100"/>
        <c:noMultiLvlLbl val="0"/>
      </c:catAx>
      <c:valAx>
        <c:axId val="96820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854080"/>
        <c:crosses val="autoZero"/>
        <c:crossBetween val="between"/>
      </c:valAx>
    </c:plotArea>
    <c:legend>
      <c:legendPos val="b"/>
      <c:legendEntry>
        <c:idx val="2"/>
        <c:txPr>
          <a:bodyPr/>
          <a:lstStyle/>
          <a:p>
            <a:pPr>
              <a:defRPr sz="1201" b="0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7160748774327741"/>
          <c:y val="0.11823565723356201"/>
          <c:w val="0.42839251225672265"/>
          <c:h val="8.8923179096806151E-2"/>
        </c:manualLayout>
      </c:layout>
      <c:overlay val="0"/>
      <c:spPr>
        <a:noFill/>
        <a:ln w="22725">
          <a:noFill/>
        </a:ln>
      </c:spPr>
      <c:txPr>
        <a:bodyPr/>
        <a:lstStyle/>
        <a:p>
          <a:pPr>
            <a:defRPr sz="1201" b="0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8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964511818550353E-2"/>
          <c:y val="0.17813094940755947"/>
          <c:w val="0.91868416969866828"/>
          <c:h val="0.6137625698642459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851">
              <a:solidFill>
                <a:schemeClr val="tx1"/>
              </a:solidFill>
              <a:prstDash val="solid"/>
            </a:ln>
          </c:spPr>
          <c:explosion val="28"/>
          <c:dPt>
            <c:idx val="0"/>
            <c:bubble3D val="0"/>
            <c:spPr>
              <a:pattFill prst="smCheck">
                <a:fgClr>
                  <a:srgbClr xmlns:mc="http://schemas.openxmlformats.org/markup-compatibility/2006" xmlns:a14="http://schemas.microsoft.com/office/drawing/2010/main" val="4F81BD" mc:Ignorable="a14" a14:legacySpreadsheetColorIndex="24"/>
                </a:fgClr>
                <a:bgClr>
                  <a:srgbClr xmlns:mc="http://schemas.openxmlformats.org/markup-compatibility/2006" xmlns:a14="http://schemas.microsoft.com/office/drawing/2010/main" val="000000" mc:Ignorable="a14" a14:legacySpreadsheetColorIndex="8"/>
                </a:bgClr>
              </a:pattFill>
              <a:ln w="1385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752-40A7-BCE5-7A2BE2234431}"/>
              </c:ext>
            </c:extLst>
          </c:dPt>
          <c:dPt>
            <c:idx val="1"/>
            <c:bubble3D val="0"/>
            <c:explosion val="26"/>
            <c:spPr>
              <a:pattFill prst="horzBrick">
                <a:fgClr>
                  <a:srgbClr xmlns:mc="http://schemas.openxmlformats.org/markup-compatibility/2006" xmlns:a14="http://schemas.microsoft.com/office/drawing/2010/main" val="FF0000" mc:Ignorable="a14" a14:legacySpreadsheetColorIndex="32"/>
                </a:fgClr>
                <a:bgClr>
                  <a:srgbClr xmlns:mc="http://schemas.openxmlformats.org/markup-compatibility/2006" xmlns:a14="http://schemas.microsoft.com/office/drawing/2010/main" val="FFCC00" mc:Ignorable="a14" a14:legacySpreadsheetColorIndex="51"/>
                </a:bgClr>
              </a:pattFill>
              <a:ln w="1385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752-40A7-BCE5-7A2BE2234431}"/>
              </c:ext>
            </c:extLst>
          </c:dPt>
          <c:dPt>
            <c:idx val="2"/>
            <c:bubble3D val="0"/>
            <c:spPr>
              <a:pattFill prst="dkDnDiag">
                <a:fgClr>
                  <a:srgbClr xmlns:mc="http://schemas.openxmlformats.org/markup-compatibility/2006" xmlns:a14="http://schemas.microsoft.com/office/drawing/2010/main" val="00FF00" mc:Ignorable="a14" a14:legacySpreadsheetColorIndex="34"/>
                </a:fgClr>
                <a:bgClr>
                  <a:srgbClr xmlns:mc="http://schemas.openxmlformats.org/markup-compatibility/2006" xmlns:a14="http://schemas.microsoft.com/office/drawing/2010/main" val="0000FF" mc:Ignorable="a14" a14:legacySpreadsheetColorIndex="26"/>
                </a:bgClr>
              </a:pattFill>
              <a:ln w="1385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1752-40A7-BCE5-7A2BE2234431}"/>
              </c:ext>
            </c:extLst>
          </c:dPt>
          <c:dPt>
            <c:idx val="3"/>
            <c:bubble3D val="0"/>
            <c:spPr>
              <a:pattFill prst="trellis">
                <a:fgClr>
                  <a:srgbClr xmlns:mc="http://schemas.openxmlformats.org/markup-compatibility/2006" xmlns:a14="http://schemas.microsoft.com/office/drawing/2010/main" val="800080" mc:Ignorable="a14" a14:legacySpreadsheetColorIndex="27"/>
                </a:fgClr>
                <a:bgClr>
                  <a:srgbClr xmlns:mc="http://schemas.openxmlformats.org/markup-compatibility/2006" xmlns:a14="http://schemas.microsoft.com/office/drawing/2010/main" val="000000" mc:Ignorable="a14" a14:legacySpreadsheetColorIndex="8"/>
                </a:bgClr>
              </a:pattFill>
              <a:ln w="1385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1752-40A7-BCE5-7A2BE2234431}"/>
              </c:ext>
            </c:extLst>
          </c:dPt>
          <c:dPt>
            <c:idx val="4"/>
            <c:bubble3D val="0"/>
            <c:spPr>
              <a:pattFill prst="dashHorz">
                <a:fgClr>
                  <a:srgbClr xmlns:mc="http://schemas.openxmlformats.org/markup-compatibility/2006" xmlns:a14="http://schemas.microsoft.com/office/drawing/2010/main" val="FF0000" mc:Ignorable="a14" a14:legacySpreadsheetColorIndex="32"/>
                </a:fgClr>
                <a:bgClr>
                  <a:srgbClr xmlns:mc="http://schemas.openxmlformats.org/markup-compatibility/2006" xmlns:a14="http://schemas.microsoft.com/office/drawing/2010/main" val="EEECE1" mc:Ignorable="a14" a14:legacySpreadsheetColorIndex="28"/>
                </a:bgClr>
              </a:pattFill>
              <a:ln w="1385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1752-40A7-BCE5-7A2BE2234431}"/>
              </c:ext>
            </c:extLst>
          </c:dPt>
          <c:dPt>
            <c:idx val="5"/>
            <c:bubble3D val="0"/>
            <c:spPr>
              <a:pattFill prst="lgConfetti">
                <a:fgClr>
                  <a:srgbClr xmlns:mc="http://schemas.openxmlformats.org/markup-compatibility/2006" xmlns:a14="http://schemas.microsoft.com/office/drawing/2010/main" val="FF00FF" mc:Ignorable="a14" a14:legacySpreadsheetColorIndex="37"/>
                </a:fgClr>
                <a:bgClr>
                  <a:srgbClr xmlns:mc="http://schemas.openxmlformats.org/markup-compatibility/2006" xmlns:a14="http://schemas.microsoft.com/office/drawing/2010/main" val="00FF00" mc:Ignorable="a14" a14:legacySpreadsheetColorIndex="11"/>
                </a:bgClr>
              </a:pattFill>
              <a:ln w="1385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1752-40A7-BCE5-7A2BE2234431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385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1752-40A7-BCE5-7A2BE2234431}"/>
              </c:ext>
            </c:extLst>
          </c:dPt>
          <c:dLbls>
            <c:dLbl>
              <c:idx val="0"/>
              <c:layout>
                <c:manualLayout>
                  <c:x val="0.18447208139610533"/>
                  <c:y val="-0.11679778465696694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заболевания, связанные с воздействием физических факторов;
44,3%</a:t>
                    </a:r>
                    <a:endParaRPr lang="ru-RU" sz="1000" baseline="0" dirty="0"/>
                  </a:p>
                </c:rich>
              </c:tx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52-40A7-BCE5-7A2BE2234431}"/>
                </c:ext>
              </c:extLst>
            </c:dLbl>
            <c:dLbl>
              <c:idx val="1"/>
              <c:layout>
                <c:manualLayout>
                  <c:x val="-0.23644127258987152"/>
                  <c:y val="-0.11137176950732039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заболевания, вызванные воздействием химического фактора; 17,9%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52-40A7-BCE5-7A2BE2234431}"/>
                </c:ext>
              </c:extLst>
            </c:dLbl>
            <c:dLbl>
              <c:idx val="2"/>
              <c:layout>
                <c:manualLayout>
                  <c:x val="-2.0339016980877121E-2"/>
                  <c:y val="0.12151844685550006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заболевания, вызванные  воздействием биологического фактора; 14,15%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52-40A7-BCE5-7A2BE2234431}"/>
                </c:ext>
              </c:extLst>
            </c:dLbl>
            <c:dLbl>
              <c:idx val="3"/>
              <c:layout>
                <c:manualLayout>
                  <c:x val="-0.19561810292623608"/>
                  <c:y val="4.213587423451181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заболевания, связанные с физическими перегрузками; 10,4%</a:t>
                    </a:r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52-40A7-BCE5-7A2BE2234431}"/>
                </c:ext>
              </c:extLst>
            </c:dLbl>
            <c:dLbl>
              <c:idx val="4"/>
              <c:layout>
                <c:manualLayout>
                  <c:x val="-4.0920861005039715E-2"/>
                  <c:y val="2.8482744969204287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Заболевания </a:t>
                    </a:r>
                    <a:r>
                      <a:rPr lang="ru-RU" sz="1100" b="1" i="0" u="none" strike="noStrike" baseline="0" dirty="0">
                        <a:effectLst/>
                      </a:rPr>
                      <a:t>вызванные воздействием промышленных аэрозолей</a:t>
                    </a:r>
                    <a:r>
                      <a:rPr lang="ru-RU" sz="1100" baseline="0" dirty="0"/>
                      <a:t>; 8,5%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52-40A7-BCE5-7A2BE223443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752-40A7-BCE5-7A2BE223443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752-40A7-BCE5-7A2BE2234431}"/>
                </c:ext>
              </c:extLst>
            </c:dLbl>
            <c:spPr>
              <a:noFill/>
              <a:ln w="27701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5"/>
                <c:pt idx="0">
                  <c:v>заболевания, связанные с воздействием физических факторов</c:v>
                </c:pt>
                <c:pt idx="1">
                  <c:v>заболевания, вызванные воздействием химического фактора</c:v>
                </c:pt>
                <c:pt idx="2">
                  <c:v>заболевания, вызванные воздействием биологического фактора</c:v>
                </c:pt>
                <c:pt idx="3">
                  <c:v>заболевания, вязанные с физическими перегрузками</c:v>
                </c:pt>
                <c:pt idx="4">
                  <c:v>заболевания, вызванные воздействием промыщленных аэрозолей</c:v>
                </c:pt>
              </c:strCache>
            </c:strRef>
          </c:cat>
          <c:val>
            <c:numRef>
              <c:f>Sheet1!$B$2:$H$2</c:f>
              <c:numCache>
                <c:formatCode>0.0</c:formatCode>
                <c:ptCount val="7"/>
                <c:pt idx="0" formatCode="General">
                  <c:v>44.3</c:v>
                </c:pt>
                <c:pt idx="1">
                  <c:v>17.920000000000002</c:v>
                </c:pt>
                <c:pt idx="2" formatCode="General">
                  <c:v>14.15</c:v>
                </c:pt>
                <c:pt idx="3" formatCode="General">
                  <c:v>10.4</c:v>
                </c:pt>
                <c:pt idx="4" formatCode="General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752-40A7-BCE5-7A2BE22344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FFFFFF"/>
        </a:solidFill>
        <a:ln w="13851">
          <a:solidFill>
            <a:srgbClr val="FFFFFF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9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solidFill>
          <a:schemeClr val="bg1"/>
        </a:solidFill>
        <a:ln w="12691">
          <a:noFill/>
          <a:prstDash val="solid"/>
        </a:ln>
      </c:spPr>
    </c:sideWall>
    <c:backWall>
      <c:thickness val="0"/>
      <c:spPr>
        <a:solidFill>
          <a:schemeClr val="bg1"/>
        </a:solidFill>
        <a:ln w="12691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3.2993991572482083E-2"/>
          <c:y val="2.0007997480671055E-2"/>
          <c:w val="0.90582389654349849"/>
          <c:h val="0.85994452658483189"/>
        </c:manualLayout>
      </c:layout>
      <c:line3DChart>
        <c:grouping val="standar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Количество лиц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1.29916405383364E-2"/>
                  <c:y val="4.2303323447445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98-4683-A0A0-186BBCED8CFD}"/>
                </c:ext>
              </c:extLst>
            </c:dLbl>
            <c:dLbl>
              <c:idx val="1"/>
              <c:layout>
                <c:manualLayout>
                  <c:x val="-1.125815386074866E-2"/>
                  <c:y val="1.035179520567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98-4683-A0A0-186BBCED8CFD}"/>
                </c:ext>
              </c:extLst>
            </c:dLbl>
            <c:dLbl>
              <c:idx val="2"/>
              <c:layout>
                <c:manualLayout>
                  <c:x val="7.3331183947340497E-3"/>
                  <c:y val="1.1609531341333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98-4683-A0A0-186BBCED8CFD}"/>
                </c:ext>
              </c:extLst>
            </c:dLbl>
            <c:dLbl>
              <c:idx val="3"/>
              <c:layout>
                <c:manualLayout>
                  <c:x val="-1.0064305137651216E-2"/>
                  <c:y val="-1.5096368008279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98-4683-A0A0-186BBCED8CFD}"/>
                </c:ext>
              </c:extLst>
            </c:dLbl>
            <c:dLbl>
              <c:idx val="4"/>
              <c:layout>
                <c:manualLayout>
                  <c:x val="-1.6424471194905085E-2"/>
                  <c:y val="1.77125239257756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98-4683-A0A0-186BBCED8CFD}"/>
                </c:ext>
              </c:extLst>
            </c:dLbl>
            <c:dLbl>
              <c:idx val="5"/>
              <c:layout>
                <c:manualLayout>
                  <c:x val="-1.6652241949369356E-2"/>
                  <c:y val="-7.921924606585749E-3"/>
                </c:manualLayout>
              </c:layout>
              <c:spPr>
                <a:noFill/>
                <a:ln w="13773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98-4683-A0A0-186BBCED8CFD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62880562060889933"/>
                  <c:y val="0.27070707070707073"/>
                </c:manualLayout>
              </c:layout>
              <c:spPr>
                <a:noFill/>
                <a:ln w="13773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98-4683-A0A0-186BBCED8CFD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63466042154566749"/>
                  <c:y val="0.28686868686868688"/>
                </c:manualLayout>
              </c:layout>
              <c:spPr>
                <a:noFill/>
                <a:ln w="13773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98-4683-A0A0-186BBCED8CFD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63348946135831385"/>
                  <c:y val="0.27272727272727271"/>
                </c:manualLayout>
              </c:layout>
              <c:spPr>
                <a:noFill/>
                <a:ln w="13773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98-4683-A0A0-186BBCED8CFD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63583138173302112"/>
                  <c:y val="0.28484848484848485"/>
                </c:manualLayout>
              </c:layout>
              <c:spPr>
                <a:noFill/>
                <a:ln w="13773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98-4683-A0A0-186BBCED8CFD}"/>
                </c:ext>
              </c:extLst>
            </c:dLbl>
            <c:spPr>
              <a:noFill/>
              <a:ln w="13773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5"/>
                <c:pt idx="0">
                  <c:v>165</c:v>
                </c:pt>
                <c:pt idx="1">
                  <c:v>88</c:v>
                </c:pt>
                <c:pt idx="2">
                  <c:v>92</c:v>
                </c:pt>
                <c:pt idx="3">
                  <c:v>113</c:v>
                </c:pt>
                <c:pt idx="4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298-4683-A0A0-186BBCED8CFD}"/>
            </c:ext>
          </c:extLst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Количество случаев ПЗ</c:v>
                </c:pt>
              </c:strCache>
            </c:strRef>
          </c:tx>
          <c:spPr>
            <a:solidFill>
              <a:srgbClr val="9999FF"/>
            </a:solidFill>
          </c:spPr>
          <c:dLbls>
            <c:dLbl>
              <c:idx val="0"/>
              <c:layout>
                <c:manualLayout>
                  <c:x val="3.9048706507300466E-3"/>
                  <c:y val="3.8020709308732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98-4683-A0A0-186BBCED8CFD}"/>
                </c:ext>
              </c:extLst>
            </c:dLbl>
            <c:dLbl>
              <c:idx val="1"/>
              <c:layout>
                <c:manualLayout>
                  <c:x val="7.3775726466113831E-3"/>
                  <c:y val="6.469872003548627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298-4683-A0A0-186BBCED8CFD}"/>
                </c:ext>
              </c:extLst>
            </c:dLbl>
            <c:dLbl>
              <c:idx val="2"/>
              <c:layout>
                <c:manualLayout>
                  <c:x val="3.3251322112988501E-3"/>
                  <c:y val="5.79582574012309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298-4683-A0A0-186BBCED8CFD}"/>
                </c:ext>
              </c:extLst>
            </c:dLbl>
            <c:dLbl>
              <c:idx val="3"/>
              <c:layout>
                <c:manualLayout>
                  <c:x val="3.3883764046913445E-3"/>
                  <c:y val="2.2154818645484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298-4683-A0A0-186BBCED8CFD}"/>
                </c:ext>
              </c:extLst>
            </c:dLbl>
            <c:dLbl>
              <c:idx val="4"/>
              <c:layout>
                <c:manualLayout>
                  <c:x val="2.2460854479464769E-3"/>
                  <c:y val="1.23442216976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298-4683-A0A0-186BBCED8CFD}"/>
                </c:ext>
              </c:extLst>
            </c:dLbl>
            <c:dLbl>
              <c:idx val="5"/>
              <c:layout>
                <c:manualLayout>
                  <c:x val="5.6708960075269755E-3"/>
                  <c:y val="-1.3320038052012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298-4683-A0A0-186BBCED8CFD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65573770491803274"/>
                  <c:y val="0.17979797979797979"/>
                </c:manualLayout>
              </c:layout>
              <c:spPr>
                <a:noFill/>
                <a:ln w="13773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298-4683-A0A0-186BBCED8CFD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65807962529274"/>
                  <c:y val="0.18181818181818182"/>
                </c:manualLayout>
              </c:layout>
              <c:spPr>
                <a:noFill/>
                <a:ln w="13773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298-4683-A0A0-186BBCED8CFD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67213114754098358"/>
                  <c:y val="0.18383838383838383"/>
                </c:manualLayout>
              </c:layout>
              <c:spPr>
                <a:noFill/>
                <a:ln w="13773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298-4683-A0A0-186BBCED8CFD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66393442622950816"/>
                  <c:y val="0.18383838383838383"/>
                </c:manualLayout>
              </c:layout>
              <c:spPr>
                <a:noFill/>
                <a:ln w="13773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298-4683-A0A0-186BBCED8CFD}"/>
                </c:ext>
              </c:extLst>
            </c:dLbl>
            <c:spPr>
              <a:noFill/>
              <a:ln w="13773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5"/>
                <c:pt idx="0">
                  <c:v>216</c:v>
                </c:pt>
                <c:pt idx="1">
                  <c:v>128</c:v>
                </c:pt>
                <c:pt idx="2">
                  <c:v>107</c:v>
                </c:pt>
                <c:pt idx="3">
                  <c:v>136</c:v>
                </c:pt>
                <c:pt idx="4">
                  <c:v>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B298-4683-A0A0-186BBCED8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673792"/>
        <c:axId val="100696064"/>
        <c:axId val="96752960"/>
      </c:line3DChart>
      <c:catAx>
        <c:axId val="10067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7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9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00696064"/>
        <c:crosses val="autoZero"/>
        <c:auto val="1"/>
        <c:lblAlgn val="ctr"/>
        <c:lblOffset val="100"/>
        <c:noMultiLvlLbl val="0"/>
      </c:catAx>
      <c:valAx>
        <c:axId val="1006960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673792"/>
        <c:crosses val="autoZero"/>
        <c:crossBetween val="between"/>
      </c:valAx>
      <c:serAx>
        <c:axId val="96752960"/>
        <c:scaling>
          <c:orientation val="minMax"/>
        </c:scaling>
        <c:delete val="1"/>
        <c:axPos val="b"/>
        <c:majorTickMark val="out"/>
        <c:minorTickMark val="none"/>
        <c:tickLblPos val="nextTo"/>
        <c:crossAx val="100696064"/>
        <c:crosses val="autoZero"/>
      </c:serAx>
    </c:plotArea>
    <c:legend>
      <c:legendPos val="b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3844021029152589"/>
          <c:y val="0.22249701932506655"/>
          <c:w val="0.46155986681812916"/>
          <c:h val="7.5082706859731632E-2"/>
        </c:manualLayout>
      </c:layout>
      <c:overlay val="0"/>
      <c:spPr>
        <a:noFill/>
        <a:ln w="13773">
          <a:noFill/>
        </a:ln>
      </c:spPr>
      <c:txPr>
        <a:bodyPr/>
        <a:lstStyle/>
        <a:p>
          <a:pPr>
            <a:defRPr sz="1199" b="0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7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" name="TextBox 1"/>
        <cdr:cNvSpPr txBox="1"/>
      </cdr:nvSpPr>
      <cdr:spPr>
        <a:xfrm xmlns:a="http://schemas.openxmlformats.org/drawingml/2006/main" flipV="1">
          <a:off x="-239392" y="-763589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300" b="1" dirty="0">
              <a:latin typeface="Times New Roman" pitchFamily="18" charset="0"/>
              <a:cs typeface="Times New Roman" pitchFamily="18" charset="0"/>
            </a:rPr>
            <a:t>Относительные показатели профессиональной </a:t>
          </a:r>
        </a:p>
        <a:p xmlns:a="http://schemas.openxmlformats.org/drawingml/2006/main">
          <a:pPr algn="ctr"/>
          <a:r>
            <a:rPr lang="ru-RU" sz="1300" b="1" dirty="0">
              <a:latin typeface="Times New Roman" pitchFamily="18" charset="0"/>
              <a:cs typeface="Times New Roman" pitchFamily="18" charset="0"/>
            </a:rPr>
            <a:t>заболеваемости в 2017-2021г.г.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0.12943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7BF041A3-AD32-4799-BB75-797D55E5517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602710" cy="31701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0.15682</cdr:x>
      <cdr:y>0.01493</cdr:y>
    </cdr:from>
    <cdr:to>
      <cdr:x>0.93546</cdr:x>
      <cdr:y>0.14034</cdr:y>
    </cdr:to>
    <cdr:pic>
      <cdr:nvPicPr>
        <cdr:cNvPr id="7" name="chart">
          <a:extLst xmlns:a="http://schemas.openxmlformats.org/drawingml/2006/main">
            <a:ext uri="{FF2B5EF4-FFF2-40B4-BE49-F238E27FC236}">
              <a16:creationId xmlns:a16="http://schemas.microsoft.com/office/drawing/2014/main" id="{DC1FDDE4-E60B-44D7-882B-4B1B3782756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83367" y="72008"/>
          <a:ext cx="3889560" cy="605067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0.2522</cdr:x>
      <cdr:y>0.04447</cdr:y>
    </cdr:from>
    <cdr:to>
      <cdr:x>0.95303</cdr:x>
      <cdr:y>0.25035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8562" y="144099"/>
          <a:ext cx="2969344" cy="667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>
              <a:latin typeface="Times New Roman" pitchFamily="18" charset="0"/>
              <a:cs typeface="Times New Roman" pitchFamily="18" charset="0"/>
            </a:rPr>
            <a:t>Абсолютные показатели профессиональной </a:t>
          </a:r>
        </a:p>
        <a:p xmlns:a="http://schemas.openxmlformats.org/drawingml/2006/main">
          <a:pPr algn="ctr"/>
          <a:r>
            <a:rPr lang="ru-RU" sz="1200" b="1" dirty="0">
              <a:latin typeface="Times New Roman" pitchFamily="18" charset="0"/>
              <a:cs typeface="Times New Roman" pitchFamily="18" charset="0"/>
            </a:rPr>
            <a:t>заболеваемости в 2018-2022г.г.</a:t>
          </a:r>
        </a:p>
        <a:p xmlns:a="http://schemas.openxmlformats.org/drawingml/2006/main">
          <a:pPr algn="ctr"/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35" tIns="47718" rIns="95435" bIns="47718" numCol="1" anchor="t" anchorCtr="0" compatLnSpc="1">
            <a:prstTxWarp prst="textNoShape">
              <a:avLst/>
            </a:prstTxWarp>
          </a:bodyPr>
          <a:lstStyle>
            <a:lvl1pPr defTabSz="955382"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35" tIns="47718" rIns="95435" bIns="47718" numCol="1" anchor="t" anchorCtr="0" compatLnSpc="1">
            <a:prstTxWarp prst="textNoShape">
              <a:avLst/>
            </a:prstTxWarp>
          </a:bodyPr>
          <a:lstStyle>
            <a:lvl1pPr algn="r" defTabSz="955382"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6125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21225"/>
            <a:ext cx="5411787" cy="44751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35" tIns="47718" rIns="95435" bIns="47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37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289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35" tIns="47718" rIns="95435" bIns="47718" numCol="1" anchor="b" anchorCtr="0" compatLnSpc="1">
            <a:prstTxWarp prst="textNoShape">
              <a:avLst/>
            </a:prstTxWarp>
          </a:bodyPr>
          <a:lstStyle>
            <a:lvl1pPr defTabSz="955382"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4038"/>
            <a:ext cx="29289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35" tIns="47718" rIns="95435" bIns="47718" numCol="1" anchor="b" anchorCtr="0" compatLnSpc="1">
            <a:prstTxWarp prst="textNoShape">
              <a:avLst/>
            </a:prstTxWarp>
          </a:bodyPr>
          <a:lstStyle>
            <a:lvl1pPr algn="r" defTabSz="955382">
              <a:defRPr sz="13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3F2B773-A1C8-485E-9536-2766715521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899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BDEE50-61DE-4B5A-8137-74B7FD4E403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5761-41B2-45B5-B828-576A8EAA27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204563"/>
      </p:ext>
    </p:extLst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D9570-8A51-48C3-8A9C-D45299F914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191190"/>
      </p:ext>
    </p:extLst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9B45-B0CC-4D8C-AB46-40F303947C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957959"/>
      </p:ext>
    </p:extLst>
  </p:cSld>
  <p:clrMapOvr>
    <a:masterClrMapping/>
  </p:clrMapOvr>
  <p:transition spd="slow">
    <p:strip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 rtlCol="0">
            <a:normAutofit/>
          </a:bodyPr>
          <a:lstStyle/>
          <a:p>
            <a:pPr lvl="0"/>
            <a:r>
              <a:rPr lang="ru-RU" noProof="0"/>
              <a:t>Вставка таблицы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735B5-D3D1-4739-B745-DC5C1F301A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496029"/>
      </p:ext>
    </p:extLst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55FD3-8E1A-4C91-89F4-20B798121F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943023"/>
      </p:ext>
    </p:extLst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5933D-1265-49AF-BE93-B9117120E2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471380"/>
      </p:ext>
    </p:extLst>
  </p:cSld>
  <p:clrMapOvr>
    <a:masterClrMapping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DF51-A7B5-43F3-9624-7BDB697395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824593"/>
      </p:ext>
    </p:extLst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6DB2-4EAC-4ACB-A3C0-7984B555CA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602918"/>
      </p:ext>
    </p:extLst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8B0D7-5CDE-42CE-A6BB-18A0B0D206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478412"/>
      </p:ext>
    </p:extLst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20A70-7F14-49EF-A3C8-DAAC3C2458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423722"/>
      </p:ext>
    </p:extLst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5AC07-EB79-47E1-A800-993AF88AAC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858513"/>
      </p:ext>
    </p:extLst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37992-37B1-4439-A2DE-2BCBAAF94D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122394"/>
      </p:ext>
    </p:extLst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4914825-6EB5-4EC7-B2C8-8715AC9DFE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  <p:sldLayoutId id="2147484174" r:id="rId12"/>
  </p:sldLayoutIdLst>
  <p:transition spd="slow">
    <p:strips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63.rospotrebnadzor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251520" y="2361093"/>
            <a:ext cx="8776046" cy="19882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50000">
                <a:srgbClr val="FFFFFF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"/>
              </a:spcBef>
              <a:defRPr/>
            </a:pPr>
            <a:r>
              <a:rPr lang="ru-RU" sz="3200" dirty="0">
                <a:ea typeface="Segoe UI Symbol" panose="020B0502040204020203" pitchFamily="34" charset="0"/>
              </a:rPr>
              <a:t>О состоянии профессиональной заболеваемости в Самарской области. </a:t>
            </a:r>
          </a:p>
          <a:p>
            <a:pPr algn="ctr">
              <a:lnSpc>
                <a:spcPct val="75000"/>
              </a:lnSpc>
              <a:spcBef>
                <a:spcPct val="5000"/>
              </a:spcBef>
              <a:defRPr/>
            </a:pPr>
            <a:r>
              <a:rPr lang="ru-RU" sz="3200" dirty="0">
                <a:ea typeface="Segoe UI Symbol" panose="020B0502040204020203" pitchFamily="34" charset="0"/>
              </a:rPr>
              <a:t>Новый порядок расследования случаев профессиональных заболеваний работников.</a:t>
            </a:r>
          </a:p>
          <a:p>
            <a:pPr algn="ctr">
              <a:lnSpc>
                <a:spcPct val="75000"/>
              </a:lnSpc>
              <a:spcBef>
                <a:spcPct val="5000"/>
              </a:spcBef>
              <a:defRPr/>
            </a:pPr>
            <a:endParaRPr lang="ru-RU" sz="3200" dirty="0"/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251520" y="4365104"/>
            <a:ext cx="871296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66"/>
                </a:solidFill>
                <a:latin typeface="Sitka Banner Semibold" pitchFamily="2" charset="0"/>
                <a:cs typeface="Times New Roman" pitchFamily="18" charset="0"/>
              </a:rPr>
              <a:t>Заместитель начальника отдела надзора по гигиене труда, радиационной гигиене и надзора на транспорте Управления Роспотребнадзора по Самарской области </a:t>
            </a:r>
          </a:p>
          <a:p>
            <a:pPr algn="ctr">
              <a:defRPr/>
            </a:pPr>
            <a:r>
              <a:rPr lang="ru-RU" sz="2400" dirty="0">
                <a:solidFill>
                  <a:srgbClr val="000066"/>
                </a:solidFill>
                <a:latin typeface="Sitka Banner Semibold" pitchFamily="2" charset="0"/>
                <a:cs typeface="Times New Roman" pitchFamily="18" charset="0"/>
              </a:rPr>
              <a:t>Соснин Денис Викторович</a:t>
            </a:r>
          </a:p>
          <a:p>
            <a:pPr algn="ctr">
              <a:defRPr/>
            </a:pPr>
            <a:r>
              <a:rPr lang="ru-RU" sz="2400" dirty="0">
                <a:solidFill>
                  <a:srgbClr val="000066"/>
                </a:solidFill>
                <a:latin typeface="Sitka Banner Semibold" pitchFamily="2" charset="0"/>
                <a:cs typeface="Times New Roman" pitchFamily="18" charset="0"/>
              </a:rPr>
              <a:t>тел. (846) 337 74 02</a:t>
            </a:r>
          </a:p>
        </p:txBody>
      </p:sp>
      <p:pic>
        <p:nvPicPr>
          <p:cNvPr id="2052" name="Picture 8" descr="C:\Users\PC\Desktop\back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4438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Управление Роспотребнадзора по Самарской области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60350"/>
            <a:ext cx="4897437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685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4" grpId="0" animBg="1"/>
      <p:bldP spid="993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 txBox="1">
            <a:spLocks/>
          </p:cNvSpPr>
          <p:nvPr/>
        </p:nvSpPr>
        <p:spPr bwMode="auto">
          <a:xfrm>
            <a:off x="0" y="-20638"/>
            <a:ext cx="9144000" cy="8366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br>
              <a:rPr lang="ru-RU" dirty="0">
                <a:solidFill>
                  <a:srgbClr val="0033CC"/>
                </a:solidFill>
                <a:latin typeface="Times New Roman" pitchFamily="18" charset="0"/>
              </a:rPr>
            </a:br>
            <a:br>
              <a:rPr lang="ru-RU" dirty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endParaRPr lang="ru-RU" sz="1800" dirty="0"/>
          </a:p>
        </p:txBody>
      </p:sp>
      <p:sp>
        <p:nvSpPr>
          <p:cNvPr id="4098" name="Заголовок 4"/>
          <p:cNvSpPr>
            <a:spLocks noGrp="1"/>
          </p:cNvSpPr>
          <p:nvPr>
            <p:ph type="title"/>
          </p:nvPr>
        </p:nvSpPr>
        <p:spPr>
          <a:xfrm>
            <a:off x="663575" y="-20638"/>
            <a:ext cx="8229600" cy="92233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1" cap="all" dirty="0">
                <a:solidFill>
                  <a:srgbClr val="0033CC"/>
                </a:solidFill>
                <a:latin typeface="Times New Roman" pitchFamily="18" charset="0"/>
              </a:rPr>
              <a:t>Показатели,  структура профессиональной заболеваемости в Самарской  области  в 2018 - 2022 гг.</a:t>
            </a:r>
            <a:endParaRPr lang="ru-RU" altLang="ru-RU" sz="1800" cap="all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119063" y="44450"/>
            <a:ext cx="619125" cy="71913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Объект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1517052"/>
              </p:ext>
            </p:extLst>
          </p:nvPr>
        </p:nvGraphicFramePr>
        <p:xfrm>
          <a:off x="239392" y="763588"/>
          <a:ext cx="4038600" cy="2737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84139805"/>
              </p:ext>
            </p:extLst>
          </p:nvPr>
        </p:nvGraphicFramePr>
        <p:xfrm>
          <a:off x="4211960" y="1196752"/>
          <a:ext cx="4995325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2217453"/>
              </p:ext>
            </p:extLst>
          </p:nvPr>
        </p:nvGraphicFramePr>
        <p:xfrm>
          <a:off x="119063" y="3284984"/>
          <a:ext cx="4236913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>
    <p:strip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3"/>
          <p:cNvSpPr txBox="1">
            <a:spLocks/>
          </p:cNvSpPr>
          <p:nvPr/>
        </p:nvSpPr>
        <p:spPr bwMode="auto">
          <a:xfrm>
            <a:off x="3098440" y="4132034"/>
            <a:ext cx="2947119" cy="2537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  <a:miter lim="800000"/>
            <a:headEnd/>
            <a:tailEnd/>
          </a:ln>
          <a:extLst/>
        </p:spPr>
        <p:txBody>
          <a:bodyPr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г.о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 Самара – АО «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Арконик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СМЗ» (12,5% случаев), АО «РКЦ Прогресс» (5,88% случаев),   ПАО «ОДК-Кузнецов» (4,41% случаев), ФГБОУ ВО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СамГМУ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Минздрава России (2,94% случаев), в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г.Тольятти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– ГБУЗ СО «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Тольятинская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станция скорой медицинской помощи» (2,94%), ГБУЗ СО «ТГКБ №5» (2,21%).</a:t>
            </a:r>
          </a:p>
        </p:txBody>
      </p:sp>
      <p:sp>
        <p:nvSpPr>
          <p:cNvPr id="11" name="Заголовок 4"/>
          <p:cNvSpPr txBox="1">
            <a:spLocks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br>
              <a:rPr lang="ru-RU" dirty="0">
                <a:solidFill>
                  <a:srgbClr val="0033CC"/>
                </a:solidFill>
                <a:latin typeface="Times New Roman" pitchFamily="18" charset="0"/>
              </a:rPr>
            </a:br>
            <a:br>
              <a:rPr lang="ru-RU" dirty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endParaRPr lang="ru-RU" sz="1800" dirty="0"/>
          </a:p>
        </p:txBody>
      </p:sp>
      <p:sp>
        <p:nvSpPr>
          <p:cNvPr id="7170" name="Заголовок 4"/>
          <p:cNvSpPr>
            <a:spLocks noGrp="1"/>
          </p:cNvSpPr>
          <p:nvPr>
            <p:ph type="title"/>
          </p:nvPr>
        </p:nvSpPr>
        <p:spPr>
          <a:xfrm>
            <a:off x="935038" y="79376"/>
            <a:ext cx="8208962" cy="8112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266700" algn="l"/>
              </a:tabLst>
              <a:defRPr/>
            </a:pPr>
            <a:b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cap="all" dirty="0">
                <a:solidFill>
                  <a:srgbClr val="0033CC"/>
                </a:solidFill>
                <a:latin typeface="Times New Roman" pitchFamily="18" charset="0"/>
              </a:rPr>
              <a:t>Показатели профессиональной заболеваемости  в Самарской области по видам экономической деятельности в 2020-2022 г.г., на 10 тыс. работающих </a:t>
            </a:r>
            <a:br>
              <a:rPr lang="ru-RU" sz="1900" b="1" cap="all" dirty="0">
                <a:solidFill>
                  <a:srgbClr val="0033CC"/>
                </a:solidFill>
                <a:latin typeface="Times New Roman" pitchFamily="18" charset="0"/>
              </a:rPr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97294030"/>
              </p:ext>
            </p:extLst>
          </p:nvPr>
        </p:nvGraphicFramePr>
        <p:xfrm>
          <a:off x="28101" y="980728"/>
          <a:ext cx="8995464" cy="2594661"/>
        </p:xfrm>
        <a:graphic>
          <a:graphicData uri="http://schemas.openxmlformats.org/drawingml/2006/table">
            <a:tbl>
              <a:tblPr firstCol="1" bandRow="1"/>
              <a:tblGrid>
                <a:gridCol w="4712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экономической деятельности</a:t>
                      </a:r>
                    </a:p>
                  </a:txBody>
                  <a:tcPr marL="91435" marR="91435" marT="45705" marB="45705" horzOverflow="overflow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91435" marR="91435" marT="45705" marB="45705" horzOverflow="overflow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91435" marR="91435" marT="45705" marB="457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919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Раздел A Сельское, лесное хозяйство, охота, рыболовство и рыбоводство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0,54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2,6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0,49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8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Раздел B Добыча полезных ископаемых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1,62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2,3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4,37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947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Раздел C Обрабатывающие производства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1,70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2,1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1,89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8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Раздел D Обеспечение электрической энергией, газом и паром; кондиционирование воздуха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0,66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0,75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93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Раздел H Транспортировка и хранение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0,63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0,22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93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Раздел Q Деятельность в области здравоохранения и социальных услуг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5,69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7,2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2,29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119063" y="58738"/>
            <a:ext cx="619125" cy="71913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13"/>
          <p:cNvSpPr txBox="1">
            <a:spLocks/>
          </p:cNvSpPr>
          <p:nvPr/>
        </p:nvSpPr>
        <p:spPr bwMode="auto">
          <a:xfrm>
            <a:off x="6228184" y="4132035"/>
            <a:ext cx="2799929" cy="2537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  <a:miter lim="800000"/>
            <a:headEnd/>
            <a:tailEnd/>
          </a:ln>
          <a:extLst/>
        </p:spPr>
        <p:txBody>
          <a:bodyPr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г.о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Самара:</a:t>
            </a:r>
          </a:p>
          <a:p>
            <a:pPr marL="0" indent="0">
              <a:buNone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ПАО «ОДК-Кузнецов» (16,0% от всех зарегистрированных случаев),  АО «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Арконик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СМЗ» (13,2% случаев), АО «РКЦ Прогресс» (6,6% случаев),                       АО "СОКСКОЕ КАРЬЕРОУПРАВЛЕНИЕ" (3,8% случаев), </a:t>
            </a:r>
          </a:p>
          <a:p>
            <a:pPr marL="0" indent="0">
              <a:buNone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г.Тольятти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:  АО"ВОЛГОЦЕММАШ"  (3,8%).</a:t>
            </a:r>
          </a:p>
        </p:txBody>
      </p:sp>
      <p:sp>
        <p:nvSpPr>
          <p:cNvPr id="8" name="Содержимое 13"/>
          <p:cNvSpPr txBox="1">
            <a:spLocks/>
          </p:cNvSpPr>
          <p:nvPr/>
        </p:nvSpPr>
        <p:spPr bwMode="auto">
          <a:xfrm>
            <a:off x="112713" y="4132034"/>
            <a:ext cx="2803103" cy="2537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  <a:miter lim="800000"/>
            <a:headEnd/>
            <a:tailEnd/>
          </a:ln>
          <a:extLst/>
        </p:spPr>
        <p:txBody>
          <a:bodyPr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г.о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Самара - АО «РКЦ Прогресс» (9,35% случаев), ГБУЗ СО СГКБ № 1 им. Н.И. Пирогова и ГБУЗ СО «СОКБ им. В.Д.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Середавина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(по 7,48% случаев), ПАО «ОДК-Кузнецов» и АО «ГК Электрощит - ТМ Самара» (по 5,61% случаев), ПАО «Кузнецов» (2,80%); в г. Тольятти - ГБУЗ СО «ТГКБ № 5» (4,67%), ОАО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Волгоцеммаш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(1,87%); ГБУЗ СО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Новокуйбышевская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центральная городская больница» (2,80%).</a:t>
            </a:r>
          </a:p>
          <a:p>
            <a:pPr marL="0" indent="0">
              <a:buNone/>
              <a:defRPr/>
            </a:pPr>
            <a:endParaRPr lang="ru-RU" dirty="0"/>
          </a:p>
        </p:txBody>
      </p:sp>
      <p:sp>
        <p:nvSpPr>
          <p:cNvPr id="12" name="Заголовок 4"/>
          <p:cNvSpPr txBox="1">
            <a:spLocks/>
          </p:cNvSpPr>
          <p:nvPr/>
        </p:nvSpPr>
        <p:spPr bwMode="auto">
          <a:xfrm>
            <a:off x="91184" y="3578939"/>
            <a:ext cx="8909050" cy="8036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tabLst>
                <a:tab pos="266700" algn="l"/>
              </a:tabLst>
              <a:defRPr/>
            </a:pP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Перечень предприятий на которых регистрировалось наибольшее количество случаев профессиональных заболеваний </a:t>
            </a:r>
          </a:p>
        </p:txBody>
      </p:sp>
      <p:sp>
        <p:nvSpPr>
          <p:cNvPr id="5175" name="TextBox 1"/>
          <p:cNvSpPr txBox="1">
            <a:spLocks noChangeArrowheads="1"/>
          </p:cNvSpPr>
          <p:nvPr/>
        </p:nvSpPr>
        <p:spPr bwMode="auto">
          <a:xfrm>
            <a:off x="4274342" y="4244330"/>
            <a:ext cx="595035" cy="338554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1600" dirty="0"/>
              <a:t>2021</a:t>
            </a:r>
          </a:p>
        </p:txBody>
      </p:sp>
      <p:sp>
        <p:nvSpPr>
          <p:cNvPr id="5176" name="TextBox 12"/>
          <p:cNvSpPr txBox="1">
            <a:spLocks noChangeArrowheads="1"/>
          </p:cNvSpPr>
          <p:nvPr/>
        </p:nvSpPr>
        <p:spPr bwMode="auto">
          <a:xfrm>
            <a:off x="7330491" y="4225013"/>
            <a:ext cx="595035" cy="338554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1600" dirty="0"/>
              <a:t>2022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971600" y="4213269"/>
            <a:ext cx="595035" cy="338554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ru-RU" sz="1600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517319321"/>
      </p:ext>
    </p:extLst>
  </p:cSld>
  <p:clrMapOvr>
    <a:masterClrMapping/>
  </p:clrMapOvr>
  <p:transition spd="slow"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4"/>
          <p:cNvSpPr txBox="1">
            <a:spLocks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ru-RU" altLang="ru-RU" sz="1800" cap="all" dirty="0">
                <a:solidFill>
                  <a:srgbClr val="0033CC"/>
                </a:solidFill>
                <a:latin typeface="Times New Roman" pitchFamily="18" charset="0"/>
              </a:rPr>
              <a:t>ПРОФЕССИОНАЛЬНЫЙ СОСТАВ ПОСТРАДАВШИХ </a:t>
            </a:r>
          </a:p>
          <a:p>
            <a:pPr>
              <a:lnSpc>
                <a:spcPct val="90000"/>
              </a:lnSpc>
              <a:defRPr/>
            </a:pPr>
            <a:r>
              <a:rPr lang="ru-RU" altLang="ru-RU" sz="1800" cap="all" dirty="0">
                <a:solidFill>
                  <a:srgbClr val="0033CC"/>
                </a:solidFill>
                <a:latin typeface="Times New Roman" pitchFamily="18" charset="0"/>
              </a:rPr>
              <a:t>В САМАРСКОЙ ОБЛАСТИ В 2022 г.</a:t>
            </a:r>
            <a:endParaRPr lang="ru-RU" sz="1800" cap="all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7171" name="AutoShape 11" descr="data:image/jpeg;base64,/9j/4AAQSkZJRgABAQAAAQABAAD/2wCEAAkGBhQSERQUEhQVFBUWFhwYGBgYGR0cHBgXHBoXFhwWGCAYHCYeFxklGxcYHy8gIycqLCwsFx4yNTAqNScrLCkBCQoKDgwOGg8PGikcHR0pKSkpMCksKSwpKSkpKSkpLCkpKSkpKSksLCwpKSkpKSkpKSwsLCwsKSwsLCksKSksLP/AABEIANIA2gMBIgACEQEDEQH/xAAcAAACAwEBAQEAAAAAAAAAAAAABwQFBgMIAgH/xABKEAACAQIEAwYDBAcFBAkFAAABAgMEEQAFEiEGMUEHEyJRYXEygZEUQlKhI2JyscHR8AgzgpKiJENTYxUXRHOTwtLT4RhUZIOy/8QAGQEBAAMBAQAAAAAAAAAAAAAAAAECAwQF/8QAJBEBAQACAgICAgIDAAAAAAAAAAECEQMhEjFBURNxBJEiMvD/2gAMAwEAAhEDEQA/AHgcYHtZ49nyuGCSBI3MkhVhIGIsF1baWGN8cJ7+0iv+yUp/57f/AMH+WAy//wBRtd/wKX6S/wDu46L/AGj6u29NTk+8n/rwosGAcUX9pCoHxUsB9mcfvvjoP7SU3/2cX/iN/wCnCaAxsuAuzaXMdUjMIadDZ5SLktsdEYuNTWI62Fx7YDZ1n9o+cqRHSRI3QtIzj1uAq3+uK9v7Rdff+5pf8j/+7i5qexOiZdMVTURt+KRUdD7qukr73+uFLxDw7LR1EkEwAZD0NwykXVh6FSD88TZZ7DFp/wC0BmUjBUp6dmOwCpIST6ASXONnlfFPEEtmajpI1PSQsht7d6W/L5Yh9mmQx0cMcmlTJKgZ32JAYBgqnmFAIuOpvfpjYcTcRx0VK9RJuqjwj8bH4VHuevQA4RFq5yzNpCv+0xpGRzKSF19TdkQqPcfPFtHICLggg9RhccL5NNUKtVmLd5JIA8cB/uoFPiXwHZ5LWOprkbWta+NlTlr+G/8AXU4nSNre+DVipzfiWCkj7yqlSEdCx+I/qjmx9gcYtO1CSvqGp8ojRysZcyzhlS4dRYAbkEEi+2+KrGVfH7hfDjitpDEMzpIYo5HCGeKoXSCxtfRJ4iANzZibAm2N8jbYD7wYMGAMGDBgDBgwYAwYMGAMGDBgDBgwYD8Iwov7SC/7FTH/APIP5xt/LDewpv7RUV6Gm2J/2kC3neOTYeu2A87AY/dOH9wJ2NU1PCtRmSd5KQD3R+CPyUgfG/nzA+V8aifKsvYFf+j6YqfONAf9K3/PFscbl6HluKMkgAXJNgPMnl749SZdQrS0VPSxjaJbMfN/vN63YsfpjKcQcK5dT2rEo5A0BEmiBzZyLEagymyggEkW5HmMXvC3FkFfFriNmHxxn4kP8V8mGx9CLYnVwvYmjFLxXwnFXxaZPDIoIjlAuyddJ/HHe916XuLHF/LDb2xyOOnrKKlpkPE82XyiizAWVQBHMNxo5Df70e2x5ruD6aHM4PtlZTwv4qWntUSAbh3a4jT1GlSx6aT64t+IeHYayIxzLf8ACw2ZGtzU29vcDfGa4J4dr6WWWFgklKvi7y+/KwKC+o7KoKn4bDflfnz47j6TDXiIa1t74q+M+K2o+6pqWPvqyouIo+g85ZPJB+djysSKiq4sjoE72YkrewRd2djyVB1b+vXCzru0SqGY1FYoipndRCon8bwxqRdVW1wxIubrzJxT2enHi/OEpKhgxWvrxtNUTjXHG3PuoIz4Tpva7A7nYDpEpeOqylj+1LIPtFU2ksyKbQwgKoUWsq6jawHJBjNyVEAYsddQ5OolxpQnckkXLve56pjV5hQxKglqUUrFEkUUd2VO9I712IHiZU1hdII1HrZWxrhhuX7LVnVVb5vU0cVfI4EdJ3jmNVDFpGB2B8I8OjpyHrjZZdx5JQzrSFjWRKoCBk0VPdgAKUt4KmwBGkBXuORPNY0lFI0oqYaoFgAoKoLaQLBNN+VgBpPliyr8gqsxMY0SO6XGqKIDZrHxHvdK8rgm3tjfPgnhv1fj6Z+fenougzBZkWSMhkcXVhyI/rpiVhBZV2lz5TWtSVas0KECS5DSKx8RmVh8eoMCQb6uexJBelDWLKiyIwZHUMrDkQRcEY47NVqk4MGDEAwYMGAMGDBgDBgwYAwYMGAMZzjDKBM1I7AFYKjvrHqwjkVP9bKfljR4r87/ALsftD+OAps6r+8KgcgL/M7HFZiXNHceuImOrissVGMDxLwbLTzfbcsJWRbl4lGzDm2kDYg9Y/pvix4k4ukEppKBO+qfvH7sQ82J2uL732G199sRKLgGpkIkrK+dnvfTCxVQfIH+Sj0OGWsupBoeDON4q+O3wTKPHGfoWS+7Lf5jkfW+kp/w7+nr6YXGfdnDoRU0MsgqUOq7MLv7Gw8fvcN18zqOznjRK8mCo/Q1SA60tbXbmUB5EWN15jptyx7wqWth4dci7EL6cz+WM1xvxVBlRjU95NUPusaEKQl95GJBsOYAtvY8rEixz/tPpqWQUsIkrak7d1FZiD5Ow2HqBcjrbH7S5fUqr1/2GI5hIQpjM+6wgWCLIQQr2FzpFiTiLnlTTL5hm2W5zSyU6SimqWIZVqBoKOpB6eEgjUCFPXlhUR8MRGWriWoEvcQNKkkQ8EhQAsPFuABq3HO1xhkcT5zQ1LmLMYKiimPI1ALof2JEuwF+ouOlsYjPoJqeFYEZWhckRToFBdH+KF3XmCQDzs1vYLT9LzXyi8OoUgR0CAyTOskjIr6Io0iYqA4Kgt3nlc2Ava+K3iziVquW+wjW+hRsAOpt6/1zOP3OJxDGKZDuN5SPvNzt7D+A8sUBONsp4Tw/tTe+11wtmJjmVfuuQrD32B+V/oTibXcV1McrKr92VYi6CzCx6HmPriBwrQtLURgC+lgx+RBA+ZsMNLMuAYj3QrJIYHmv3eohWNrXsbgdRz8xjp4vK8Nnl49/2zysmXooK2ukmdpJHaR2NyzElifUnfyx6h7HGb/oak13vpe1/wAPevp+Wm2E23Z3SLX/AGOSueB/DvJEAG1C+lWLgXItY8jfa/LD8enSmp4qeIaVRAqjqEUW3PmbfvxxZY+NaS7Xt8fuKyhrfCLm+2/nixRwRtiLNJfWDBgxAMGDBgDBgwYAwYMGA4VNWsa6mNh/XLFHmGeiRdIU2ve5Pl6DH5xK51oOmm/1JxTK99wb43w45ZuoT1N8ZXtEz80dKXj/AL2Q93H+2wPi+Qufe2JHEXFKUEaSSAsjSqht0BuS3qQFO3XFDxaVqc0ylQQ0R1zAg3DW0sD6jwL9Til/wvSVnwZwuKOnGreaTxysdyWIvpvzstyPU6j1xf47VI3GJDtDSQmpq3WONbHxflsNyx6KOeNpnMcdqu1HlyqhlnISNVLeIhRYblmJNgoHnjK1U9RmzOuWqKOjY6Za3QFkqAPDphFgxTpqJHltaxkUdHPnTLNVIYcuU6oqc7NUkfDLPblH1Ce3PmdhXVqxKI41UWAFgAAqjYAAbfLljnyyt9rSIvCfBFJlyaKdAGI8UhsZH9Seg9BYemL8jGR1sWvclvPe+LiHM+6H+0SxqP12sR5XPIexxRa46UXEnEmhWSvy2Z6a/wAahJ0tv43VTqjNuttr88ZCfIctqKOpGUTd5IUMiU2u41rZiVjkGu9v8JIXDOk4rowd6qmG9t5o+f8AmxnuKOzqjzCPvYNEVR8UdTDYHWCbElNnGrmb6vI3xaWzuKvLs4Nzqve+9+d77/O+OSLfGr49pKiKUxVyAVKc5h/2iPkrseTkWtrsCRs24xmaQjWt+WoX9r4Tuh19j3ByxBp5ttILMTyWwvYnyA/O/lsv+NeJJM1zEmMFlZhFTp+rqsu3mxOo/teQAG2zbOC+XGiinhhlmax71tAkjB1FVcjShYsB4iAQCL7449kvZ1Uieaokj7l4kIgaQEr3sgI71bbSKqEkEGxLDfqN/wCR1l4/EZ8fc20PDHDUc+YU8Kqrw5RGFeTmZKtjr0gnfQjXYLyBB88bmtl1Ox6XsPYbYicOZXHl9MKeFjIxZnklYbvIx8Tm3XkOtgBueeJlJJY2PI452gox4v3HFkkhHI4+bYMTLoWEE+rnscdcVatiXDVdD9cTZvuCVgx+DH7ioMGDBgDBgwYDKcbPZY7bE3Hy2P8AXvjO5bPY6TyPL3xo+OYrxxt5MR/mAP8ADGPBtvi2OVlFlm+VJUwvDILq4t6g8wwv94HcYWHC8j02Y09JUkA08rd0x2BSVSCgJ6N4WXyNx97ZsQS6lB/q+Mf2l8J/aoO+iH6eEXFuboLkr7jdh66vPHRnj5TcQZmW0wd9xcLv872AwuIs2TNs1mLBpqWlH6JHP6Mya7B9KWDAgN8Ra4HQbYspuJZ6PhwVE5tUyxBEPJrvdUfzDiM6/cDEDspyoQ5ej28UxMhPpfQo9tK/mfPHLavjN0zIs7BUi2k22P3fTluMU8oN99yevO/zHPHwTbnj5iqQd1Ybb7HlirWTTjxNn5oIlWFBJWTXESHkgFtUj+SqCL+ZYDC9k4RNQxlzCZ6mQ72BKovooFvXyHpi+ir0qW+1Jc94oCluYRS2w8gWJc+regt2wV181QngSi/4A/zN/PFpRdnZiAkyueWln03VS5aKQ/gcN58rm49OolY0OVP4Iz1H8+eG06lUPaDTR11DTRVqimzCVGaBDv8Apl0hoQRcBXuAAx5ldyRv59eBtIbSdJJANtrixtfzAI+ow3u2DNWfPaOOPnB3VvR2k7y/p4dH0xseyDKwIcwQgaGrZAF6adCX25W8Vv8ADizEmOHeEKmeL7Q62hj2j72+mVwb90nUrsdRGwsRcHk3ezrtMFYfsVd+iqgSFOyiX9UDkr/qjYjceQz3CGXsklblch/SUkjSwXOzRkrrX2t3b39W88VnEnDIn8Q/Rzpybkbg/C3XY8jzGAcNZGEfTqB/h6H1x9U8Gq+9rYXXBXHzTkUldZKtPCrtt3w6K3TvbciPjHrzY+WVN9j8Xn5jE662nSco2x+4MGIQMAOADHGWt0yJELF3VnsQfhUgdOW5GIuUxm7dQTYai3qP65YmI4PLGUyjimKeeans0VRCfFE1jdNrSRkfGhuPXfF+VKWIPPGnWSE/BjjDUA+hx2xSzSRgwYMBW59Q99A6D4ralHqNwPny+eFtbDNqZtLg9Lb/AFOMfxZlfdyd4o8Mm/oG6j58x88SK7LZ7NpPI/vxbwRamVfMgfUjGcBxquG2DurHkoJPpYW/jjXDPqxBYdvueGSpgoYjcRKGIHWR7BF9wlrf94cMHLaEQwxxLyjRU99IC3+ZBPzwksor/t2erK+4lqTIP2Vu6D5BVHyw9v6/r88YVthHCvF42t5X/r5X+mMPlfFENUjmJrOoJKNYMAL726j1HLrbDAwnO0PgkwSPU01wL63Uc1vuXW3TncdOfLlC2W4vOAXvQQ+mof6mH8MaDGZ7OJL0CDyZx/qJ/jjTYVWehi4yiW6keR/fv/PFPiflEtmI/EPzH/xiFoyGd5e0nEdRI/JESRfVWiRFI9t8brg2q7qfQNhLe/7W7Bv3j5jFjXcMxVISoA/TxwvECPvDYhX9ARceWo+eFRVcUvJlr1ERaGZCoOk2KyLIh269b/XyxZnPpq+Nqf7LxFl1SB4ar9A48zfubn00yx/+Hi54iyPVdk+NeY/EB/H9+MF2r8VGSLJakAd53f2g9PEDEbeg1Kfphn5FnUWZQippmFj8aE+KNwN0by6b9RuMSoVPEPDi1K/glX4X/g3mL/TnjS5JxC0FNCtZJ+lJIaZyEj23AMhPjksRcAE9TtubjiLIDcuinV95fP1GFt2zxlKqkpFNxFTrttvLK7lj87LiZQ1Mv43QrqdZNA/3igSJ7mSAugHXxFcX1Hm8Uqq0bqysLgg7EeYPIjCd4SSXL6OrpZA1PVTTolwgcmMjQxU6tHhuxuWFtWxvti+y+lrqeFIozEyxqqjVAb2G1iVqLcutsVxy3ctxJl1ys0LBGYEbjTztyNvrfC14Vzf7NLWTZhUvJNToIgjAXKM4ZHjtzEh0LYjYjn5XdNxNXoAGp4HI2uGlS9uXJJLX23xzzOkbMEDTUSx+JC8iubhFkSQi0kSMSdNvmTiObwy4bjn1J3v/AL9IkvlLH4aiKnz6eomZY40oF7x2PhUtJcC/VjpsANz7negz/wDtCoHIpaVnUba5WK39lUE/Vh7Yi9uuVO0cVXGT3THTIo6SWOhzY+Lwhk9LH8RwlycZfxuScvFjlPpNlxtlN+H+0PLfxUcR/ZkcH8wcb7grtlpa5liYGCZtgjkWY+SMNmPkDYnHmAHH2hxuh7eU3x+4W3Y3x+a6mMMrE1EAAYnnIh2WT1YWs3rY9cMgYCvzHmPbEeWmE8TRN7qfI9D9fyxJzIbr7YiI9iCOn9Wxb4U+S1WvH2membwywEXHmpAIYem/7vMY13BcRZ5Ra6FLN8zYAfn9MLPtdpJqPM48wj3jmAHprVQrRN7ruPn+HDM7P85jahkqVP6Pdz6BUuQfUG4xVcgcwyWfK8yICs32eUMrKCQyAgruBtdTYjpe2Gnm9dXzxJNlpgMbIGAcfpCeo8XgHlbzHPoKrg/NJKiBp5D4pZ5JOfK7k29hy9hiTl2YSwZjHCGLwVKu2ljfu5EFyUJ5KfDdeW59MQ0jvwTxdPNJJTVsfdVKDUPDpDryJA5XFx8OxDHyxaZzVKGYsQFUWYkgAedyeQ3OM7xVx7DFKqtE7yR+JdK7qSCNma3MEg28/PC64p4pmqiAymKMC6ob7n8bEgajf5D33wTbqNV2cVSn7UiHwCbWgtbwtqAt6WRdsbTCZ4P4n+xysxUurrpYA7ixuCOh9vXDfoK1Zo0kS+l1DC+xsfPy5YioxvTvj7ijJPh58/p5Y+MSstktIPW4+uC7R8KZkSdJ67fO2x/hhP57lBlrswpYdo3rAzsBsiganA6atTKAMMHOeK0omjSOCSpqZie5hj2uRYa3I5C5Gw32PK2MxmGaGlo5ZpFUVJlnMun4TUGZ4xp66RpA67Kd+ZMs77UHaHRfbMxSkpdCJR0aoxZtKRiNWlck+gYDluRil4F+2w1VOtPI8IqyF8JA1RB7M9jeyiz2e33WtfF1RZG7ZW4veaqZXY33OqRAL+mk6j5XPni04XiU1tWTuYligi2G0SpYAdN9Kk/P3xXPLxxtMcPKyNvmvaV3M0tItM01as/dwRA37yMqrJMzkeAaTv7X23K4TNuBK+prjW1MlO6RSp37Bu7WIR6C6gOoFkG1wTe177475lmEeVapY2JqahiO9kOprbamawuEAtsoF9h0xoKLthp0QI1SktgBqdJLn3soG+/Tris5d96q14rOtrnifg2UFqiifvw95JKSVi0curxFoHveCXmQQdPL1vnuHOKbtHFKTplB+zyONLMUOl6eYclnjbY/iGltr7zOA+MrGsk0FaQuPs6r4UUKp7wxhraULeKw5b+uK7OnizSjlkiURB6yRo2XnrjiiXvz5FiDcC1wB1JY6Y599K+NjYYxHFXGMkNTDTxNp7+VA/8A3YkW6jy1G9z5AjqcduBuMWnvS1Xhqorg3/3gXYt+2LC/mLH2wXandK9D5IpHydz/ACxpnrKdm9TbS8a9p8L01XQCF2OsoJGIABSQHXb4ua4zXBvA4mUT1F9B+BPxb21N5L6czipz/J/9v0D4ZnV19VlIO3zJHyw3I4woCqLKAAB5AbD8sc/BwYcOE48OpF93PK2q1+GKUrpMEdv2d/e/O+MPxjwOIF76C+gHxKTcrc2uD95eXPcX5nDMxHzCjEsTxn76lfqLY3TcYXXZFmRhzeltcB3MbAdQ6soB8wGKt7qMerBjy12Q5I0mbwagQsLM7nyKKxA99QG3vj1KMVYIGZfd+f8ADELE7Mh8Pz/hiDi8UvtXcScPJXUslLJYBxdG/BKN1cex2I6gkYWHZ1DNDQZ/TS3UwxN4OiuYqlXI9wi79QAcOC2PiPIonape1nqYlil/WCrKqt6nTIR7KMRVoT/Z5VK9DGBsULKwHnfVf6MD8/TFnnGWtIY5Im0TQvrjYi4vyKtbfSw2OMN2c1bQVUtLJsWuLHpJHcEfTUPkMMsL+WM62npb0qiaNWddDkeIK17N1sRYEX62G1thjMcc8EmpgOnd03Q9fVT6HYe4GLmhre7NjyPP+Yxdq1xcYLa28syQlSQwIIJBB5gjax9b4Z3Ztngkg+zsfHGTpHmh3287G/LpbHLte4bjVvtMRUEkLKtwLt0ZfM+YHkD54WtPUMjBlJVhyINiPa2J9sv9a9BY/b4U+X9pNUg8eiUfrLZvqtt/cHG6zbiP7NSLNKFErL4UF7ayAQN97AG5PofTEL7amDjCGlYNO8aPbSGYXZlNjpsPGRsOXkMVedcELmqFaaaWA3MjLILxuzMza2Fg6sWY7m9r2sMZXgTJhIv2yY95NIzWLb6QCVNvXb5Dl1xtk4ujormSQJfe1/EfMBebb25YI9qPOeymsVQ0kMGYaFsqiaSKwFhZEGlenRrnfztin4UydJnIo2agq4nCzU87lo5I9VjYldSld/C1+a2O98MqPjaV0DKCtxca1s3pcWuPn54xfE8zGvo6nbvJJO4kIFtaFfCDbmRY2+XliMr1SY9unFHY3U1VTJLLV08cQ8Md9ROgb7jobknnuScRMr7EaUrIZq9vCu7iMJGp9WkbxbdPD740n2xNfd6112vpuNWnzAve2+OlZVQiLTUpDJCH1WmA0hradVyRY9N8c2P8jVmOtRtlwWy3e6xOecAUcELMc7V1UeGMaXJ/VVY5Tf3sB52GNXwtWUlPklPFUzRU8rBplWR113Z3KtpA1BWW1rjkRubY6JnuVUvjWmoIm6EaSfcCxJ+WMrxtm8eZ5XLXSRpHLFWdzC6AjvIiqtpe/wARFyfS3IXx045zL0wyxuPtluNMxj+0xVNLKpcDcod1dd1b6G3l4Rjrx9V/aqeiqyBeRGR7D/eKQG9twxt64xAbG34apxV5bPSj+9jk7+P1uoUj28NvdsaI9rBYvtFNQ1I+KndFk/ZV1U/QgN7NjdWwp+DeIxSyNHKD3Uhsw/C3LVbr5H/4w1YJ1dQykMp3BBuD7Ec8I1ws0+8GDBiy614TjH2uOwtcsTb9h9z5/PDKAwv+CqfVU6uiKT8z4R+84YAxWseT2hZkNl9ziBiwzHkPf+GK/ExjRjpDMVNxjngxaoed+1ClaizmSWMWDMtQnl4t2H+cOD88MzIc0Vwki/BIoPsDvb5G4+WKPt6ye8VPUgboxic/qt4lHpZg3+c4xPAfGSwAwzm0ZN1b8BPMED7pO+3I388Z2NcKeXcL+FfoMflSp0MF522/r8sUWXZ3qUGNlkX0IP0IxZpnC/eUjFW24W3GWQq799V1HdwqLJGo8R2uQNXNmPWx6YztLwDJNBJUWMIILQo1yXVdySTuLjkep8hh0Cnp5HMhjRnA+JkBIHuf4YwvHXHBlJpKMF5W8JK76b7Hf8Vtr8l878ilxnsodJxKrMwklsZHd7DSCxvYDoMNPhns8jjitLGs0jfESLqv6qX2689iccc47Hg92gJiP4WOpfkb6h+eJV8aWcGdTRrojldF52ViBfz2xIyLPfs84mZBKQD8ZN7n7wO/i9TfGjl7Hq0cu7PzYf8Alx2p+xirO7PEnncnb32w2jxqypu1SA/3kUiH0sw/gcWNFxBT1gMpWRY6UiXW1lGuzWWwJLG29sUdJ2Qd6/dx1sUkg5rGjPp/aKXCD1a2NxB2LhKIQTAySBmYPAVVrNbZ+9YKwFrW8hsRzxGWO5paZWXtmuDKYjv8wqDo70kqWPKO/M36HYD0HtiVx1xDGlGQpDmoUqnlpNiX9ht87Y+Y+DqWmkRc2mr1iBGlZIrQkjkpkheUcug0kY751w3l0b/bKqWproG3T7Ki9wijZYndXJQAbWup2PrjK8O8vKr/AJdY6jJ8McERfY2zHMHaOlVrRxpYSVDg20Lf4V1Ai/PZjsBfFNxPxi9UI4giQ00N+5gjFlQHqSd3c9WJ3Plix7QeOUr2hjgiMFNAmmKK/Xq1l2GwAHPbrvtjHO+N2D5xY5FnD00wlTpsR0Zeqn+fTniux+g4DaZvkYriamisxb+8iuAyvzvvsQfTre3kKukaupTaNZ4/TQSD62Iscduzd75lSpvpklCNY2ureEjb3v8AIYZXbZlpoYqaSnmlQu7IQHtcWDX2A3B6+uC24ocgzfMZba4Y1Xq7qyH5AHf5KBjYRG8iR6l1ubKpYAsedhc+mEoeLqu1vtEtv2jiAlW2sNqYtzDE7g9Dfnz3xO1pnp7A4cyP7PGb2LtuxHL0A9P54ubYqeEcwaegpZn+OSCN29WZASfri3xDP2hZh8I9/wCeK/FlmHwfPFbi+KtGDBiRBRlhe9hiaiF/2yULyZVJpudDo7AfhBsT8tQOPOq7HHrbinPaSiivVm+vwiMDU8l9iqp94e+29r4T+ddj4mUVFDqgR9xT1QKSKP1SNXg8tVj53xnbF8Zb6UnCPBayosz1BF/uRNY+zt0PmOmGNlmTwRDnp9TqZj7s18KodmtdqChYg3S9RCp+QLhj9MSK/s4zSORYWillZl1aY31qFuQC7A6EBINrnpiF969xveJuIqJR3clQwQc4ojZnPk5W729Bp588TeFxCqgx00dMh38QGtl836gnbYk+uMjw92QZnC4kNNASBdRLKtgfOyE3b52xpJcmztN/sULgdFmUH/UwwPL7a4V8Y+8P69hj5OZR/i/I/wAsYCr4jqqe/wBry6pit94LqUn0bTp+hOMVnnGFRWnuolZV/wCGly7WH3rC59gAPfEaW84YnEHanDGe6pF+0zE6Ra+gN03G7n0H1GIEGVT1Pjr5WlJ5QqdMSehVTZz9fnzxT8D9k+ZTOJbfY0tYSSr4rHnoQ+K9trm2x2JvhkR9iMTae/ra2RvvWcKG9hpJX6nGmNk9sc7ll6U9O4jUIhEajkqnSB8hYX9cWNJxJMnwzE+hIYfQ3xaS9jWVKhLwsLC5czy39ydem/ywum4dyL7RJA8tbSMp8Dsw0SLt4lPdkgXva9r259Mafk38Mvx6+TOpeNgwKVEQZTzKi4I9VbmPninrOziknYzZVUNQz9RFcI3o8ZtYdNtuexxwybgmkiP6LMZXjI+GUqwHqDpFr+/1xscu+x0ouskZNt2LBm/08h6AYrdWdLTcvZG8XcNGnIXM6UQs3wVlIB3bn/mQ7IT1Onu29Gxkc94TlpkSU2lglF4p0uUfpbcAo4IN0YAix549I53xbSzRvD3ffqy2ZWsFI9fve1he+Ftx1la0mQiASB1atDxC9ykbRmXu28iC5PqGB64p42Ta0yluoTWDBj6XELNb2TZe0ubUgUE6JO8PoqAvc+Q2A/xDGm/tB533tekANxTxC4/Xk8Z/0d39cb3sS4G+x05qZVImqALAjdIhuAR0Zj4iOg09b4XHFfZ5mNTV1NTNGkCPKzap54kAS9lv4yQAoA+WAWqjFvw3w1NWzrBAjMzHcgbIORdz91R5nF/Q8J0ETj7VXrKQf7qijaVjvyDsBH898OPgmvZe7hocqkpqbUDJNUHuyy9WAsXlcjkSbXPQYDeZNQCCnihX4Yo1jB8wqhb/AJYm4+Y+WPrARa74D7jFZi1rB4D/AF1xVYtirRjtnFeKekllNwIomc2AJ2UnYHYn32xxxYPAs0RRhdXUowPUEaSPmDhSFfwjnOXtHNmAmeWoLBZJqvSGgGwVFsNCJvsV578rWEPMcozSt76Woc0FFGHZwh1yyIg1MV07vdRtcgcvCeZweXZMaauqsrmbSs14Qx5awdcEnz2/zkYYXZvxDJLSvR1DHvKU90ynrHuBf8VrFfYDzxhlfHdrpwnlqY9NNwrl1BS00UlDEh7xA4kYXka45u3MHn4VsAb8sTp83kUFi7bC/p9LYwvAjPTSz5fLcd2xkgPPVCzch52JH1PljT5wD3D28unuL45+XPLfTp4+PGTuOdJ2qLKZY0j0zRNZgxuNO1nFtyDuLdLeuI8Pa0BMYnaEuDYqdSH2BbY/K+FfxPK1JVxVabhhocfit0+a2I9Vxz4yyA1Kisp/GpQagBvYbagPQCxHS3XHdx5TLjledy43HPWz4pOOomtrVoz5jxD323/LFPxNRhj9romiaVLkXAJQ206hYa1BBIPvfljzxl/FVTT2Ecrafwt4l+jcvlbGoy/tS5d9Dv5xtb05N0t64vPFnfL9tjF20SxOY6nVC4PVFZT+sCqgketjfGgpe1MuLrLTMP66axb2tjAVHE2X1a6Jj7d4rAj2Zb2+v1xUT8D0slzTVa36KzI4+ZU3/LFtfWqjf3uGJnHGqyf31TGAPu61A+l9z73xkc24qy6WySnvRfmEJ0+t7Bh/h/PGEzXhyen+NPD+NfEp+Y5exsfTFQTivnr4W8Je9mdTcLUsg1UtTIg/UluBfzB3B9CcdxwDc+OqqHHUXt/E4V8bG+3Ppbn+WNxkcCUulpjJPUtbRTxksVvy1AXGrfr9DiZZfhFlny2dHQQ0sTaFCIAWY8ybC5LE7ty+WKbJs8o5KVIc0VitZUyTo4cgwKoSCNjbcKSkidQBHe1uV3V8HVtcqJIoo6d9LSNIwMxHPQIxup9Gtva/LGo4m4Qy6SnRJIlSKnj0rJfQyIo56+e258VwSeXnGeUvUTx42d0pc54TjSZ4oMuzKRlNtXeKyleaspjpiGUixBvyOJOV8OVlKQ/2aho26TVkqFlPmFlkKg8txFfyxlaqeZ2eOmkqZYVZlQXc/o72F1GwvttYc/lirqaeRG/SK6t+sCD/AKhfGbQ4KCSWrmSKo4h8cpCCKlDWLHbTdFVAPW1sbfLexTL0IaYS1T3veeQtv+yulT/ivjzpwzW9zW00n4J4n+jqceyVGAgZbkUFOAsEEUQH4EVf3DE9Rj6wYAwYMGA5VS3RvbFPi6lHhPscUuLYq0Y701RpPoef88cMGLaQynaL2XDMJEqoZe6nRQAQLhwDdSbEEML7HfkPLC3HFUcWbxyjUrSDuKxSulRJcIXHmLhT6WPPD6p6nTsdwemE327cEaWGYQDwPZZwOjclk9jsp9QD1OMssWuOevTWZpnNOgkka0j0u7hLF4g4I6kWuAbi/IbjFsjhgCDcEXB6EEcx7g3wi+y7Nwlb3cniSpUxMDvcndb+ZJ8P+LG9ybMXpZjQSk3ju1M5/wB5CeS7/eXcW9PTfkz4/H07uPl8u6g8f0kaQzhxdVBKejEeC3sW/fhRCscCyswHkCR+7D54l4eir4wjyNC1wbgAgkedyOh88Q8k7LKKKO0yioc82YkD2UBtvfn64nhzmGKnLxZZ5dEZzxMyzLjPKkakAubAsbC+9hf1tsOp2wyM84RpsuqoKsRielVx3sLEkoDtqH4hvya+4A5Hax4jy2AmSg0Rw1AAnpJkUIKmM+KMmwH6ZQChP3rMeYserHKZTcctxuN1WPbs7EYDVFUiAmwCqSSfJbnxH0GNNP2HxQIHrMxjplblrCgna9hqcXPoL4k9l1K1VVyVtUNb05WOJTfSsljqflYkW6X3YnbbDDqsngklM0kMbyH77LqIt0UvfSPQbYlF0TcnBWXDww5jU1J5aaekd7+gOoKfridlvZfC53psxK/ikeCD/Q2t/wB+G7NOkSXZkiTzJCr79BjH5x2t0MFwjNO3lENr+RdrD6asFUmg7KssRRemeRv+ZMxAP/69Ib6YvLUtDGWVaekTqyhYwenxbFva5+uFDnXbTVSXECJAPO2t/q3hH+X2xhMzzaad9c8ryN5uxP0vy+WAb3EfbTEl0o075uXeOCqf4V2ZvnpxecK8LVGaxR1GaNaA+KOljBjEnlJNvqIPMLfyOwNinOzzIhWZjTQN8LSXf1RAXYelwpX/ABY9dxxgAWAG3TAcMvyuKBAkMaxINgqAKLD2GCvyuKdSk0aSqdirqGH54lYLYBIdqPY3DDC1Xl6shi8ckWq66BuXS/iBXmVva17Wtu5sqqO8gie99catfzuoP8cdpEvsdwRa38/MY+KKkWKNI0FlRQqjyAFgPpgO+DBgwBgwYMB+HFKwscXeIFTQkkleuJiKg4Mdvsj/AITj9FE/lb5jF9xXThjv9iSeGSGRQ6OCrKeRVhYjHVMuPUj9+JVPSBL7k3xW1MhAcR9hFZBJroWE6BroC6pKu9xfUQpI8wRfyxMk4spqgCmzaJ6apjO5ZWWz/jRl3jJ5/h9SLDD4K4r804dp6kaaiGKYfroGt7Ei4+WM8sZk1wzuJXU1G7rekrIahegkAZuXIvERf3KXxzkFepN6ONvIpOu58/GoONfVdjOWOdS05ibzjkkS3sA2kfTET/qfVP7jMK+L070MPppG2M7xRtOf9qZslkqacpPEYu8BVl1K5QX2N1JBOwIx89r/AAn3mWQVESkSUgHL4u5Nh7nSdLX6AHF9/wBXVao8Gayc/v08Lbe5F7429VQJJG8TqGR1Ksp5FSCCp9LE4njwuKvLyTP1Hmbgfj2ppo5IoqZqnU+s/ESrsAp+FTzIU28741wj4jrR+jgWkQ9SERh794WkB9VUYc2V5LDTII6eNIkH3UUKPc25n1OJgXGrAi07Aa2obVW1yk9ba5T9XK40OW/2eKFN5ZZ5j+0qL9FF/wDVhq4MBiabsaypP+yBv25JW/Jnt+WLim4EoI/goqYevdJf8xi+wYCJDlkSEaIo1ty0qBbp0AtiUMfuDAGDBgwBgwYMAYMGDAGDBgwBj8ODBgC2Pl8GDAfRx+4MGAMGDBgDBgwYAwYMGAMGDBgDBgwYAwYMGAMGDBgDBgwYAwYMGAMGDBgDBgwYD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119063" y="96838"/>
            <a:ext cx="619125" cy="719137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2051050" y="2205038"/>
            <a:ext cx="23764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ru-RU"/>
              <a:t>в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35164"/>
              </p:ext>
            </p:extLst>
          </p:nvPr>
        </p:nvGraphicFramePr>
        <p:xfrm>
          <a:off x="64765" y="1413913"/>
          <a:ext cx="4475162" cy="213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>
                          <a:latin typeface="Times New Roman" pitchFamily="18" charset="0"/>
                          <a:cs typeface="Times New Roman" pitchFamily="18" charset="0"/>
                        </a:rPr>
                        <a:t>Мужчины:</a:t>
                      </a:r>
                      <a:endParaRPr lang="ru-RU" sz="16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5" marB="45725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слесари различного профиля</a:t>
                      </a:r>
                    </a:p>
                  </a:txBody>
                  <a:tcPr marL="91428" marR="91428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22,4%</a:t>
                      </a:r>
                    </a:p>
                  </a:txBody>
                  <a:tcPr marL="91428" marR="91428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электрогазосварщики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8" marR="91428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17,1%</a:t>
                      </a:r>
                    </a:p>
                  </a:txBody>
                  <a:tcPr marL="91428" marR="91428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врачи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6,6%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8" marR="91428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249153"/>
              </p:ext>
            </p:extLst>
          </p:nvPr>
        </p:nvGraphicFramePr>
        <p:xfrm>
          <a:off x="4572000" y="2343151"/>
          <a:ext cx="4430712" cy="15767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8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85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>
                          <a:latin typeface="Times New Roman" pitchFamily="18" charset="0"/>
                          <a:cs typeface="Times New Roman" pitchFamily="18" charset="0"/>
                        </a:rPr>
                        <a:t>Женщины:</a:t>
                      </a:r>
                    </a:p>
                  </a:txBody>
                  <a:tcPr marL="91435" marR="91435" marT="45706" marB="45706"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медсестры</a:t>
                      </a:r>
                    </a:p>
                  </a:txBody>
                  <a:tcPr marL="91435" marR="91435"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36,7% </a:t>
                      </a:r>
                    </a:p>
                  </a:txBody>
                  <a:tcPr marL="91435" marR="91435"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врачи</a:t>
                      </a:r>
                    </a:p>
                  </a:txBody>
                  <a:tcPr marL="91435" marR="91435"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20,0% </a:t>
                      </a:r>
                    </a:p>
                  </a:txBody>
                  <a:tcPr marL="91435" marR="91435"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крановщицы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16,7% </a:t>
                      </a:r>
                    </a:p>
                  </a:txBody>
                  <a:tcPr marL="91435" marR="91435" marT="45706" marB="457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354814"/>
              </p:ext>
            </p:extLst>
          </p:nvPr>
        </p:nvGraphicFramePr>
        <p:xfrm>
          <a:off x="119063" y="5445224"/>
          <a:ext cx="8701409" cy="1158172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8701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9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патология регистрировалась у лиц, в возрасте старше 55 лет (78,3%), из них у мужчин – 39,5%, у женщин – 73,3%.  </a:t>
                      </a:r>
                    </a:p>
                  </a:txBody>
                  <a:tcPr marL="91435" marR="91435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91,5% от всех зарегистрированных случаев - хронические формы профессиональных заболеваний .</a:t>
                      </a:r>
                    </a:p>
                  </a:txBody>
                  <a:tcPr marL="91435" marR="91435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228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2347912" cy="150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2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959" y="3573016"/>
            <a:ext cx="2273300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Картинки по запросу &quot;медсестра фот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919" y="914401"/>
            <a:ext cx="2304256" cy="142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ttps://ng72.ru/userfiles/picoriginal/img-20170202120201-99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815976"/>
            <a:ext cx="2267744" cy="152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052494"/>
      </p:ext>
    </p:extLst>
  </p:cSld>
  <p:clrMapOvr>
    <a:masterClrMapping/>
  </p:clrMapOvr>
  <p:transition spd="slow"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80920" cy="1584176"/>
          </a:xfrm>
        </p:spPr>
        <p:txBody>
          <a:bodyPr/>
          <a:lstStyle/>
          <a:p>
            <a:r>
              <a:rPr lang="ru-RU" sz="2000" b="1" cap="all" dirty="0">
                <a:solidFill>
                  <a:srgbClr val="0033CC"/>
                </a:solidFill>
                <a:latin typeface="Times New Roman" pitchFamily="18" charset="0"/>
              </a:rPr>
              <a:t>Постановление Правительства РФ от 05.07.2022 № 1206 </a:t>
            </a:r>
            <a:br>
              <a:rPr lang="ru-RU" sz="2000" b="1" cap="all" dirty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sz="2000" b="1" cap="all" dirty="0">
                <a:solidFill>
                  <a:srgbClr val="0033CC"/>
                </a:solidFill>
                <a:latin typeface="Times New Roman" pitchFamily="18" charset="0"/>
              </a:rPr>
              <a:t>«О порядке расследования и учета случаев профессиональных заболеваний работников»</a:t>
            </a:r>
            <a:br>
              <a:rPr lang="ru-RU" sz="2000" b="1" cap="all" dirty="0">
                <a:solidFill>
                  <a:srgbClr val="0033CC"/>
                </a:solidFill>
                <a:latin typeface="Times New Roman" pitchFamily="18" charset="0"/>
              </a:rPr>
            </a:br>
            <a:r>
              <a:rPr lang="ru-RU" sz="2000" b="1" cap="all" dirty="0">
                <a:solidFill>
                  <a:srgbClr val="0033CC"/>
                </a:solidFill>
                <a:latin typeface="Times New Roman" pitchFamily="18" charset="0"/>
              </a:rPr>
              <a:t>  </a:t>
            </a:r>
            <a:r>
              <a:rPr lang="ru-RU" sz="2000" b="1" dirty="0">
                <a:solidFill>
                  <a:srgbClr val="0033CC"/>
                </a:solidFill>
                <a:latin typeface="Times New Roman" pitchFamily="18" charset="0"/>
              </a:rPr>
              <a:t>(начало действия документа </a:t>
            </a:r>
            <a:r>
              <a:rPr lang="ru-RU" sz="2000" b="1" cap="all" dirty="0">
                <a:solidFill>
                  <a:srgbClr val="0033CC"/>
                </a:solidFill>
                <a:latin typeface="Times New Roman" pitchFamily="18" charset="0"/>
              </a:rPr>
              <a:t>- 01.03.2023)</a:t>
            </a:r>
            <a:br>
              <a:rPr lang="ru-RU" sz="2000" b="1" cap="all" dirty="0">
                <a:solidFill>
                  <a:srgbClr val="0033CC"/>
                </a:solidFill>
                <a:latin typeface="Times New Roman" pitchFamily="18" charset="0"/>
              </a:rPr>
            </a:br>
            <a:endParaRPr lang="ru-RU" sz="2000" b="1" cap="all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6226">
            <a:off x="6598949" y="2644773"/>
            <a:ext cx="231457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119063" y="44450"/>
            <a:ext cx="619125" cy="71913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6309" y="1844824"/>
            <a:ext cx="64419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0" dirty="0"/>
              <a:t>      При установлении работнику предварительного диагноза профессионального заболевания -  </a:t>
            </a:r>
            <a:r>
              <a:rPr lang="ru-RU" sz="1400" dirty="0"/>
              <a:t>медицинская организация </a:t>
            </a:r>
            <a:r>
              <a:rPr lang="ru-RU" sz="1400" b="0" dirty="0"/>
              <a:t>обязана </a:t>
            </a:r>
            <a:r>
              <a:rPr lang="ru-RU" sz="1400" dirty="0"/>
              <a:t>в течение суток </a:t>
            </a:r>
            <a:r>
              <a:rPr lang="ru-RU" sz="1400" b="0" dirty="0"/>
              <a:t>(при </a:t>
            </a:r>
            <a:r>
              <a:rPr lang="ru-RU" sz="1400" dirty="0"/>
              <a:t>остром ПЗ</a:t>
            </a:r>
            <a:r>
              <a:rPr lang="ru-RU" sz="1400" b="0" dirty="0"/>
              <a:t>) направить извещение об установлении указанного предварительного диагноза в органы государственного санитарно-эпидемиологического контроля (надзора) и </a:t>
            </a:r>
            <a:r>
              <a:rPr lang="ru-RU" sz="1400" dirty="0"/>
              <a:t>работодателю.  Работодатель </a:t>
            </a:r>
            <a:r>
              <a:rPr lang="ru-RU" sz="1400" b="0" dirty="0"/>
              <a:t>направляет сведения, необходимые для составления санитарно-гигиенической характеристики условий труда работника, в орган государственного санитарно-эпидемиологического контроля (надзора) в течение </a:t>
            </a:r>
            <a:r>
              <a:rPr lang="ru-RU" sz="1400" dirty="0"/>
              <a:t>суток</a:t>
            </a:r>
            <a:r>
              <a:rPr lang="ru-RU" sz="1400" b="0" dirty="0"/>
              <a:t> (при остром ПЗ) со дня, следующего за днем получения извещения об установлении работнику предварительного диагноза </a:t>
            </a:r>
            <a:r>
              <a:rPr lang="ru-RU" sz="1400" dirty="0"/>
              <a:t>(п.4 Постановления).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0" dirty="0"/>
              <a:t>    При установлении предварительного диагноза - </a:t>
            </a:r>
            <a:r>
              <a:rPr lang="ru-RU" sz="1400" dirty="0"/>
              <a:t>хроническое профессиональное заболевание</a:t>
            </a:r>
            <a:r>
              <a:rPr lang="ru-RU" sz="1400" b="0" dirty="0"/>
              <a:t> извещение об установлении работнику указанного предварительного диагноза направляется </a:t>
            </a:r>
            <a:r>
              <a:rPr lang="ru-RU" sz="1400" dirty="0"/>
              <a:t>медицинской организацией </a:t>
            </a:r>
            <a:r>
              <a:rPr lang="ru-RU" sz="1400" b="0" dirty="0"/>
              <a:t>в течение </a:t>
            </a:r>
            <a:r>
              <a:rPr lang="ru-RU" sz="1400" dirty="0"/>
              <a:t>3 рабочих дней </a:t>
            </a:r>
            <a:r>
              <a:rPr lang="ru-RU" sz="1400" b="0" dirty="0"/>
              <a:t>со дня установления этого предварительного диагноза в </a:t>
            </a:r>
            <a:r>
              <a:rPr lang="ru-RU" sz="1400" dirty="0"/>
              <a:t>орган государственного санитарно-эпидемиологического контроля (надзора) и работодателю                                           (п.8 Постановления). Работодатель</a:t>
            </a:r>
            <a:r>
              <a:rPr lang="ru-RU" sz="1400" b="0" dirty="0"/>
              <a:t> направляет сведения, необходимые для составления санитарно-гигиенической характеристики условий труда работника, в орган государственного санитарно-эпидемиологического контроля (надзора) в течение </a:t>
            </a:r>
            <a:r>
              <a:rPr lang="ru-RU" sz="1400" dirty="0"/>
              <a:t>7 рабочих дней </a:t>
            </a:r>
            <a:r>
              <a:rPr lang="ru-RU" sz="1400" b="0" dirty="0"/>
              <a:t>со дня, следующего за днем получения извещения </a:t>
            </a:r>
            <a:r>
              <a:rPr lang="ru-RU" sz="1400" dirty="0"/>
              <a:t>(п.9 Постановления).</a:t>
            </a:r>
          </a:p>
          <a:p>
            <a:pPr algn="just"/>
            <a:endParaRPr lang="ru-RU" sz="1400" b="0" dirty="0"/>
          </a:p>
          <a:p>
            <a:pPr algn="just"/>
            <a:endParaRPr lang="ru-RU" sz="1400" b="0" dirty="0"/>
          </a:p>
          <a:p>
            <a:pPr algn="just"/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908875178"/>
      </p:ext>
    </p:extLst>
  </p:cSld>
  <p:clrMapOvr>
    <a:masterClrMapping/>
  </p:clrMapOvr>
  <p:transition spd="slow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80920" cy="502940"/>
          </a:xfrm>
        </p:spPr>
        <p:txBody>
          <a:bodyPr/>
          <a:lstStyle/>
          <a:p>
            <a:r>
              <a:rPr lang="ru-RU" sz="2000" b="1" cap="all" dirty="0">
                <a:solidFill>
                  <a:srgbClr val="0033CC"/>
                </a:solidFill>
                <a:latin typeface="Times New Roman" pitchFamily="18" charset="0"/>
              </a:rPr>
              <a:t>Постановление Правительства РФ от 05.07.2022 N 1206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393">
            <a:off x="6629062" y="2266044"/>
            <a:ext cx="231457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119062" y="44450"/>
            <a:ext cx="619125" cy="719138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8926" y="763588"/>
            <a:ext cx="668114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        </a:t>
            </a:r>
            <a:r>
              <a:rPr lang="ru-RU" sz="1400" b="0" dirty="0"/>
              <a:t>В случае если при выяснении обстоятельств и причин возникновения заболевания установлен факт осуществления работником профессиональной деятельности во вредных и опасных условиях труда на предыдущих местах работы, вклад данных периодов работы в возникновение профессионального заболевания отражается в санитарно-гигиенической характеристике условий труда. </a:t>
            </a:r>
            <a:r>
              <a:rPr lang="ru-RU" sz="1400" dirty="0"/>
              <a:t>Методика оценки вклада периодов работы во вредных и опасных условиях труда на предыдущих местах работы устанавливается Министерством здравоохранения Российской Федерации</a:t>
            </a:r>
            <a:r>
              <a:rPr lang="ru-RU" sz="1400" b="0" dirty="0"/>
              <a:t> </a:t>
            </a:r>
            <a:r>
              <a:rPr lang="ru-RU" sz="1400" dirty="0"/>
              <a:t>(п.4 Постановления).</a:t>
            </a:r>
          </a:p>
          <a:p>
            <a:r>
              <a:rPr lang="ru-RU" sz="1400" b="0" dirty="0"/>
              <a:t>      </a:t>
            </a:r>
            <a:r>
              <a:rPr lang="ru-RU" sz="1400" dirty="0"/>
              <a:t>Работодатель</a:t>
            </a:r>
            <a:r>
              <a:rPr lang="ru-RU" sz="1400" b="0" dirty="0"/>
              <a:t> в течение </a:t>
            </a:r>
            <a:r>
              <a:rPr lang="ru-RU" sz="1400" dirty="0"/>
              <a:t>10 рабочих дней со дня получения извещения </a:t>
            </a:r>
            <a:r>
              <a:rPr lang="ru-RU" sz="1400" b="0" dirty="0"/>
              <a:t>о заключительном диагнозе образует </a:t>
            </a:r>
            <a:r>
              <a:rPr lang="ru-RU" sz="1400" dirty="0"/>
              <a:t>комиссию</a:t>
            </a:r>
            <a:r>
              <a:rPr lang="ru-RU" sz="1400" b="0" dirty="0"/>
              <a:t>, возглавляемую руководителем (</a:t>
            </a:r>
            <a:r>
              <a:rPr lang="ru-RU" sz="1400" b="0" u="sng" dirty="0"/>
              <a:t>заместителем руководителя</a:t>
            </a:r>
            <a:r>
              <a:rPr lang="ru-RU" sz="1400" b="0" dirty="0"/>
              <a:t>) органа государственного санитарно-эпидемиологического контроля (надзора).  В </a:t>
            </a:r>
            <a:r>
              <a:rPr lang="ru-RU" sz="1400" dirty="0"/>
              <a:t>состав комиссии </a:t>
            </a:r>
            <a:r>
              <a:rPr lang="ru-RU" sz="1400" b="0" dirty="0"/>
              <a:t>входят:</a:t>
            </a:r>
          </a:p>
          <a:p>
            <a:pPr marL="285750" indent="-285750">
              <a:buFontTx/>
              <a:buChar char="-"/>
            </a:pPr>
            <a:r>
              <a:rPr lang="ru-RU" sz="1400" b="0" dirty="0"/>
              <a:t>представитель работодателя, </a:t>
            </a:r>
          </a:p>
          <a:p>
            <a:pPr marL="285750" indent="-285750">
              <a:buFontTx/>
              <a:buChar char="-"/>
            </a:pPr>
            <a:r>
              <a:rPr lang="ru-RU" sz="1400" b="0" dirty="0"/>
              <a:t>специалист по охране труда, </a:t>
            </a:r>
          </a:p>
          <a:p>
            <a:pPr marL="285750" indent="-285750">
              <a:buFontTx/>
              <a:buChar char="-"/>
            </a:pPr>
            <a:r>
              <a:rPr lang="ru-RU" sz="1400" b="0" u="sng" dirty="0"/>
              <a:t>представитель центра профессиональной патологии, установившего заключительный диагноз , </a:t>
            </a:r>
          </a:p>
          <a:p>
            <a:pPr marL="285750" indent="-285750">
              <a:buFontTx/>
              <a:buChar char="-"/>
            </a:pPr>
            <a:r>
              <a:rPr lang="ru-RU" sz="1400" b="0" dirty="0"/>
              <a:t>представитель выборного органа первичной профсоюзной организации или иного уполномоченного работниками представительного органа (при наличии) </a:t>
            </a:r>
          </a:p>
          <a:p>
            <a:pPr marL="285750" indent="-285750">
              <a:buFontTx/>
              <a:buChar char="-"/>
            </a:pPr>
            <a:r>
              <a:rPr lang="ru-RU" sz="1400" b="0" dirty="0"/>
              <a:t>страховщика (по согласованию). </a:t>
            </a:r>
          </a:p>
          <a:p>
            <a:pPr marL="285750" indent="-285750">
              <a:buFontTx/>
              <a:buChar char="-"/>
            </a:pPr>
            <a:r>
              <a:rPr lang="ru-RU" sz="1400" b="0" u="sng" dirty="0"/>
              <a:t>В состав комиссии </a:t>
            </a:r>
            <a:r>
              <a:rPr lang="ru-RU" sz="1400" b="0" dirty="0"/>
              <a:t>также включаются с их согласия </a:t>
            </a:r>
            <a:r>
              <a:rPr lang="ru-RU" sz="1400" b="0" u="sng" dirty="0"/>
              <a:t>представители работодателей по прежним местам работы работника во вредных и опасных условиях труда </a:t>
            </a:r>
            <a:r>
              <a:rPr lang="ru-RU" sz="1400" u="sng" dirty="0"/>
              <a:t>(п. 15 Постановления).</a:t>
            </a:r>
          </a:p>
          <a:p>
            <a:r>
              <a:rPr lang="ru-RU" sz="1400" dirty="0"/>
              <a:t>      Комиссия обязана завершить расследование в течение 30 рабочих дней                        со дня своего создания (п. 17 Постановления). </a:t>
            </a:r>
            <a:r>
              <a:rPr lang="ru-RU" sz="1400" b="0" dirty="0"/>
              <a:t>В случае необходимости при работе с архивными документами и материалами, а также при проведении лабораторно-инструментальных и гигиенических исследований срок расследования может быть увеличен, </a:t>
            </a:r>
            <a:r>
              <a:rPr lang="ru-RU" sz="1400" dirty="0"/>
              <a:t>но не более чем на 30 рабочих дней</a:t>
            </a:r>
            <a:r>
              <a:rPr lang="ru-RU" sz="1400" b="0" dirty="0"/>
              <a:t>. </a:t>
            </a:r>
            <a:endParaRPr lang="ru-RU" sz="1400" u="sng" dirty="0"/>
          </a:p>
        </p:txBody>
      </p:sp>
    </p:spTree>
    <p:extLst>
      <p:ext uri="{BB962C8B-B14F-4D97-AF65-F5344CB8AC3E}">
        <p14:creationId xmlns:p14="http://schemas.microsoft.com/office/powerpoint/2010/main" val="978144433"/>
      </p:ext>
    </p:extLst>
  </p:cSld>
  <p:clrMapOvr>
    <a:masterClrMapping/>
  </p:clrMapOvr>
  <p:transition spd="slow"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1403350" y="1916113"/>
            <a:ext cx="7129463" cy="3530600"/>
          </a:xfrm>
        </p:spPr>
        <p:txBody>
          <a:bodyPr lIns="0" tIns="0" rIns="45720"/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sz="3600" dirty="0">
              <a:solidFill>
                <a:srgbClr val="002060"/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sz="4200" b="1" dirty="0">
                <a:solidFill>
                  <a:srgbClr val="002060"/>
                </a:solidFill>
              </a:rPr>
              <a:t>БЛАГОДАРЮ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825062365"/>
      </p:ext>
    </p:extLst>
  </p:cSld>
  <p:clrMapOvr>
    <a:masterClrMapping/>
  </p:clrMapOvr>
  <p:transition spd="slow">
    <p:strips/>
  </p:transition>
</p:sld>
</file>

<file path=ppt/theme/theme1.xml><?xml version="1.0" encoding="utf-8"?>
<a:theme xmlns:a="http://schemas.openxmlformats.org/drawingml/2006/main" name="труд - слайды к Коллегии итоги 2022г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труд - слайды к Коллегии итоги 2022г.</Template>
  <TotalTime>443</TotalTime>
  <Words>950</Words>
  <Application>Microsoft Office PowerPoint</Application>
  <PresentationFormat>Экран (4:3)</PresentationFormat>
  <Paragraphs>122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 Symbol</vt:lpstr>
      <vt:lpstr>Sitka Banner Semibold</vt:lpstr>
      <vt:lpstr>Times New Roman</vt:lpstr>
      <vt:lpstr>труд - слайды к Коллегии итоги 2022г.</vt:lpstr>
      <vt:lpstr>Презентация PowerPoint</vt:lpstr>
      <vt:lpstr>Показатели,  структура профессиональной заболеваемости в Самарской  области  в 2018 - 2022 гг.</vt:lpstr>
      <vt:lpstr>    Показатели профессиональной заболеваемости  в Самарской области по видам экономической деятельности в 2020-2022 г.г., на 10 тыс. работающих   </vt:lpstr>
      <vt:lpstr>Презентация PowerPoint</vt:lpstr>
      <vt:lpstr>Постановление Правительства РФ от 05.07.2022 № 1206  «О порядке расследования и учета случаев профессиональных заболеваний работников»   (начало действия документа - 01.03.2023) </vt:lpstr>
      <vt:lpstr>Постановление Правительства РФ от 05.07.2022 N 1206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Показатели,  структура профессиональной заболеваемости в Самарской  области  в 2018 - 2022 гг.</dc:title>
  <dc:creator>Рязанова</dc:creator>
  <cp:lastModifiedBy>Денис Соснин</cp:lastModifiedBy>
  <cp:revision>40</cp:revision>
  <cp:lastPrinted>2019-09-19T14:22:24Z</cp:lastPrinted>
  <dcterms:created xsi:type="dcterms:W3CDTF">2023-02-16T09:26:56Z</dcterms:created>
  <dcterms:modified xsi:type="dcterms:W3CDTF">2023-04-25T15:47:50Z</dcterms:modified>
</cp:coreProperties>
</file>